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258" r:id="rId3"/>
    <p:sldId id="260" r:id="rId4"/>
    <p:sldId id="259" r:id="rId5"/>
    <p:sldId id="266" r:id="rId6"/>
    <p:sldId id="265" r:id="rId7"/>
    <p:sldId id="271" r:id="rId8"/>
    <p:sldId id="261" r:id="rId9"/>
    <p:sldId id="311" r:id="rId10"/>
    <p:sldId id="268" r:id="rId11"/>
    <p:sldId id="278" r:id="rId12"/>
    <p:sldId id="263" r:id="rId13"/>
    <p:sldId id="282" r:id="rId14"/>
    <p:sldId id="276" r:id="rId15"/>
    <p:sldId id="280" r:id="rId16"/>
    <p:sldId id="284" r:id="rId17"/>
    <p:sldId id="281" r:id="rId18"/>
    <p:sldId id="285" r:id="rId19"/>
    <p:sldId id="277" r:id="rId20"/>
    <p:sldId id="312" r:id="rId21"/>
    <p:sldId id="286" r:id="rId22"/>
  </p:sldIdLst>
  <p:sldSz cx="9144000" cy="5143500" type="screen16x9"/>
  <p:notesSz cx="6858000" cy="9144000"/>
  <p:embeddedFontLst>
    <p:embeddedFont>
      <p:font typeface="Bahnschrift SemiBold" panose="020B0502040204020203" pitchFamily="34" charset="0"/>
      <p:bold r:id="rId24"/>
    </p:embeddedFont>
    <p:embeddedFont>
      <p:font typeface="Bebas Neue" panose="020B0606020202050201" pitchFamily="34" charset="0"/>
      <p:regular r:id="rId25"/>
    </p:embeddedFont>
    <p:embeddedFont>
      <p:font typeface="Nunito" pitchFamily="2" charset="0"/>
      <p:regular r:id="rId26"/>
      <p:bold r:id="rId27"/>
      <p:italic r:id="rId28"/>
      <p:boldItalic r:id="rId29"/>
    </p:embeddedFont>
    <p:embeddedFont>
      <p:font typeface="Raleway" pitchFamily="2" charset="0"/>
      <p:regular r:id="rId30"/>
      <p:bold r:id="rId31"/>
      <p:italic r:id="rId32"/>
      <p:boldItalic r:id="rId33"/>
    </p:embeddedFont>
    <p:embeddedFont>
      <p:font typeface="Raleway Medium"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9E4"/>
    <a:srgbClr val="E7E7E7"/>
    <a:srgbClr val="191919"/>
    <a:srgbClr val="5C64B8"/>
    <a:srgbClr val="7379B0"/>
    <a:srgbClr val="5F7497"/>
    <a:srgbClr val="5C6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D4F6B3-147C-414D-BA0A-A9EF68AF7E1B}">
  <a:tblStyle styleId="{55D4F6B3-147C-414D-BA0A-A9EF68AF7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9" d="100"/>
          <a:sy n="109" d="100"/>
        </p:scale>
        <p:origin x="706"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a2de12ba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a2de12ba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b68f5f6c9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b68f5f6c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0b68f5f6c9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0b68f5f6c9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b68f5f6c9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b68f5f6c9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b68f5f6c9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0b68f5f6c9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0b68f5f6c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0b68f5f6c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0b68f5f6c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0b68f5f6c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0b68f5f6c9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0b68f5f6c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b68f5f6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b68f5f6c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001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b68f5f6c9_0_1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b68f5f6c9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a73ee22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a73ee22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a2de12ba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a2de12ba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b68f5f6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b68f5f6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77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accent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5"/>
          <p:cNvSpPr txBox="1">
            <a:spLocks noGrp="1"/>
          </p:cNvSpPr>
          <p:nvPr>
            <p:ph type="title" idx="2" hasCustomPrompt="1"/>
          </p:nvPr>
        </p:nvSpPr>
        <p:spPr>
          <a:xfrm>
            <a:off x="1039142"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5"/>
          <p:cNvSpPr txBox="1"/>
          <p:nvPr/>
        </p:nvSpPr>
        <p:spPr>
          <a:xfrm rot="5400000">
            <a:off x="7451475" y="3099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bg>
      <p:bgPr>
        <a:solidFill>
          <a:schemeClr val="accent1"/>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16"/>
          <p:cNvSpPr txBox="1">
            <a:spLocks noGrp="1"/>
          </p:cNvSpPr>
          <p:nvPr>
            <p:ph type="title" idx="2" hasCustomPrompt="1"/>
          </p:nvPr>
        </p:nvSpPr>
        <p:spPr>
          <a:xfrm>
            <a:off x="2736775"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6"/>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txBox="1"/>
          <p:nvPr/>
        </p:nvSpPr>
        <p:spPr>
          <a:xfrm>
            <a:off x="3601658" y="-576585"/>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7" name="Google Shape;107;p16"/>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solidFill>
          <a:schemeClr val="accent1"/>
        </a:soli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7"/>
          <p:cNvSpPr txBox="1">
            <a:spLocks noGrp="1"/>
          </p:cNvSpPr>
          <p:nvPr>
            <p:ph type="title" idx="2" hasCustomPrompt="1"/>
          </p:nvPr>
        </p:nvSpPr>
        <p:spPr>
          <a:xfrm>
            <a:off x="5365842" y="1349167"/>
            <a:ext cx="1882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7"/>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6">
    <p:bg>
      <p:bgPr>
        <a:solidFill>
          <a:schemeClr val="accent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8"/>
          <p:cNvSpPr txBox="1">
            <a:spLocks noGrp="1"/>
          </p:cNvSpPr>
          <p:nvPr>
            <p:ph type="title" idx="2" hasCustomPrompt="1"/>
          </p:nvPr>
        </p:nvSpPr>
        <p:spPr>
          <a:xfrm>
            <a:off x="47057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8"/>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8"/>
          <p:cNvSpPr txBox="1"/>
          <p:nvPr/>
        </p:nvSpPr>
        <p:spPr>
          <a:xfrm>
            <a:off x="150900" y="4344717"/>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7">
    <p:bg>
      <p:bgPr>
        <a:solidFill>
          <a:schemeClr val="accent1"/>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9"/>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3" name="Google Shape;123;p19"/>
          <p:cNvGrpSpPr/>
          <p:nvPr/>
        </p:nvGrpSpPr>
        <p:grpSpPr>
          <a:xfrm>
            <a:off x="4194039" y="4514332"/>
            <a:ext cx="772605" cy="196301"/>
            <a:chOff x="2641350" y="846250"/>
            <a:chExt cx="413600" cy="105075"/>
          </a:xfrm>
        </p:grpSpPr>
        <p:sp>
          <p:nvSpPr>
            <p:cNvPr id="124" name="Google Shape;124;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2">
  <p:cSld name="CUSTOM_2_1">
    <p:bg>
      <p:bgPr>
        <a:solidFill>
          <a:schemeClr val="dk1"/>
        </a:solidFill>
        <a:effectLst/>
      </p:bgPr>
    </p:bg>
    <p:spTree>
      <p:nvGrpSpPr>
        <p:cNvPr id="1" name="Shape 135"/>
        <p:cNvGrpSpPr/>
        <p:nvPr/>
      </p:nvGrpSpPr>
      <p:grpSpPr>
        <a:xfrm>
          <a:off x="0" y="0"/>
          <a:ext cx="0" cy="0"/>
          <a:chOff x="0" y="0"/>
          <a:chExt cx="0" cy="0"/>
        </a:xfrm>
      </p:grpSpPr>
      <p:sp>
        <p:nvSpPr>
          <p:cNvPr id="136" name="Google Shape;136;p2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7" name="Google Shape;137;p21"/>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rot="10800000">
            <a:off x="-466752" y="434375"/>
            <a:ext cx="2159530" cy="548628"/>
            <a:chOff x="2641350" y="846250"/>
            <a:chExt cx="413600" cy="105075"/>
          </a:xfrm>
        </p:grpSpPr>
        <p:sp>
          <p:nvSpPr>
            <p:cNvPr id="142" name="Google Shape;142;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157"/>
        <p:cNvGrpSpPr/>
        <p:nvPr/>
      </p:nvGrpSpPr>
      <p:grpSpPr>
        <a:xfrm>
          <a:off x="0" y="0"/>
          <a:ext cx="0" cy="0"/>
          <a:chOff x="0" y="0"/>
          <a:chExt cx="0" cy="0"/>
        </a:xfrm>
      </p:grpSpPr>
      <p:sp>
        <p:nvSpPr>
          <p:cNvPr id="158" name="Google Shape;158;p2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159" name="Google Shape;159;p24"/>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0" name="Google Shape;160;p24"/>
          <p:cNvSpPr txBox="1">
            <a:spLocks noGrp="1"/>
          </p:cNvSpPr>
          <p:nvPr>
            <p:ph type="subTitle" idx="1"/>
          </p:nvPr>
        </p:nvSpPr>
        <p:spPr>
          <a:xfrm>
            <a:off x="1181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 name="Google Shape;161;p24"/>
          <p:cNvSpPr txBox="1">
            <a:spLocks noGrp="1"/>
          </p:cNvSpPr>
          <p:nvPr>
            <p:ph type="subTitle" idx="2"/>
          </p:nvPr>
        </p:nvSpPr>
        <p:spPr>
          <a:xfrm>
            <a:off x="5220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2" name="Google Shape;162;p24"/>
          <p:cNvSpPr txBox="1">
            <a:spLocks noGrp="1"/>
          </p:cNvSpPr>
          <p:nvPr>
            <p:ph type="subTitle" idx="3"/>
          </p:nvPr>
        </p:nvSpPr>
        <p:spPr>
          <a:xfrm>
            <a:off x="1181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4"/>
          </p:nvPr>
        </p:nvSpPr>
        <p:spPr>
          <a:xfrm>
            <a:off x="5220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8"/>
        <p:cNvGrpSpPr/>
        <p:nvPr/>
      </p:nvGrpSpPr>
      <p:grpSpPr>
        <a:xfrm>
          <a:off x="0" y="0"/>
          <a:ext cx="0" cy="0"/>
          <a:chOff x="0" y="0"/>
          <a:chExt cx="0" cy="0"/>
        </a:xfrm>
      </p:grpSpPr>
      <p:sp>
        <p:nvSpPr>
          <p:cNvPr id="189" name="Google Shape;189;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0" name="Google Shape;190;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1" name="Google Shape;191;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8" name="Google Shape;208;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6" name="Google Shape;56;p1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2015650" y="1470933"/>
            <a:ext cx="5115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59" name="Google Shape;59;p11"/>
          <p:cNvSpPr txBox="1">
            <a:spLocks noGrp="1"/>
          </p:cNvSpPr>
          <p:nvPr>
            <p:ph type="subTitle" idx="1"/>
          </p:nvPr>
        </p:nvSpPr>
        <p:spPr>
          <a:xfrm>
            <a:off x="2015642" y="2982083"/>
            <a:ext cx="5115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0"/>
              </a:spcBef>
              <a:spcAft>
                <a:spcPts val="0"/>
              </a:spcAft>
              <a:buClr>
                <a:schemeClr val="accent2"/>
              </a:buClr>
              <a:buSzPts val="1600"/>
              <a:buNone/>
              <a:defRPr sz="1600">
                <a:solidFill>
                  <a:schemeClr val="accent2"/>
                </a:solidFill>
              </a:defRPr>
            </a:lvl3pPr>
            <a:lvl4pPr lvl="3" algn="ctr" rtl="0">
              <a:lnSpc>
                <a:spcPct val="100000"/>
              </a:lnSpc>
              <a:spcBef>
                <a:spcPts val="0"/>
              </a:spcBef>
              <a:spcAft>
                <a:spcPts val="0"/>
              </a:spcAft>
              <a:buClr>
                <a:schemeClr val="accent2"/>
              </a:buClr>
              <a:buSzPts val="1600"/>
              <a:buNone/>
              <a:defRPr sz="1600">
                <a:solidFill>
                  <a:schemeClr val="accent2"/>
                </a:solidFill>
              </a:defRPr>
            </a:lvl4pPr>
            <a:lvl5pPr lvl="4" algn="ctr" rtl="0">
              <a:lnSpc>
                <a:spcPct val="100000"/>
              </a:lnSpc>
              <a:spcBef>
                <a:spcPts val="0"/>
              </a:spcBef>
              <a:spcAft>
                <a:spcPts val="0"/>
              </a:spcAft>
              <a:buClr>
                <a:schemeClr val="accent2"/>
              </a:buClr>
              <a:buSzPts val="1600"/>
              <a:buNone/>
              <a:defRPr sz="1600">
                <a:solidFill>
                  <a:schemeClr val="accent2"/>
                </a:solidFill>
              </a:defRPr>
            </a:lvl5pPr>
            <a:lvl6pPr lvl="5" algn="ctr" rtl="0">
              <a:lnSpc>
                <a:spcPct val="100000"/>
              </a:lnSpc>
              <a:spcBef>
                <a:spcPts val="0"/>
              </a:spcBef>
              <a:spcAft>
                <a:spcPts val="0"/>
              </a:spcAft>
              <a:buClr>
                <a:schemeClr val="accent2"/>
              </a:buClr>
              <a:buSzPts val="1600"/>
              <a:buNone/>
              <a:defRPr sz="1600">
                <a:solidFill>
                  <a:schemeClr val="accent2"/>
                </a:solidFill>
              </a:defRPr>
            </a:lvl6pPr>
            <a:lvl7pPr lvl="6" algn="ctr" rtl="0">
              <a:lnSpc>
                <a:spcPct val="100000"/>
              </a:lnSpc>
              <a:spcBef>
                <a:spcPts val="0"/>
              </a:spcBef>
              <a:spcAft>
                <a:spcPts val="0"/>
              </a:spcAft>
              <a:buClr>
                <a:schemeClr val="accent2"/>
              </a:buClr>
              <a:buSzPts val="1600"/>
              <a:buNone/>
              <a:defRPr sz="1600">
                <a:solidFill>
                  <a:schemeClr val="accent2"/>
                </a:solidFill>
              </a:defRPr>
            </a:lvl7pPr>
            <a:lvl8pPr lvl="7" algn="ctr" rtl="0">
              <a:lnSpc>
                <a:spcPct val="100000"/>
              </a:lnSpc>
              <a:spcBef>
                <a:spcPts val="0"/>
              </a:spcBef>
              <a:spcAft>
                <a:spcPts val="0"/>
              </a:spcAft>
              <a:buClr>
                <a:schemeClr val="accent2"/>
              </a:buClr>
              <a:buSzPts val="1600"/>
              <a:buNone/>
              <a:defRPr sz="1600">
                <a:solidFill>
                  <a:schemeClr val="accent2"/>
                </a:solidFill>
              </a:defRPr>
            </a:lvl8pPr>
            <a:lvl9pPr lvl="8" algn="ctr" rtl="0">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60" name="Google Shape;60;p11"/>
          <p:cNvGrpSpPr/>
          <p:nvPr/>
        </p:nvGrpSpPr>
        <p:grpSpPr>
          <a:xfrm>
            <a:off x="2878783" y="409142"/>
            <a:ext cx="3397850" cy="187275"/>
            <a:chOff x="-3237675" y="-1132050"/>
            <a:chExt cx="3397850" cy="187275"/>
          </a:xfrm>
        </p:grpSpPr>
        <p:sp>
          <p:nvSpPr>
            <p:cNvPr id="61" name="Google Shape;61;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7" r:id="rId15"/>
    <p:sldLayoutId id="2147483670" r:id="rId16"/>
    <p:sldLayoutId id="2147483671" r:id="rId17"/>
    <p:sldLayoutId id="2147483673" r:id="rId18"/>
    <p:sldLayoutId id="2147483675" r:id="rId19"/>
    <p:sldLayoutId id="2147483679" r:id="rId20"/>
    <p:sldLayoutId id="214748368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Playing games via gestures</a:t>
            </a:r>
            <a:endParaRPr dirty="0"/>
          </a:p>
        </p:txBody>
      </p:sp>
      <p:sp>
        <p:nvSpPr>
          <p:cNvPr id="300" name="Google Shape;300;p38"/>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PAC-MAN</a:t>
            </a:r>
            <a:endParaRPr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Mark Dingli</a:t>
            </a:r>
            <a:endParaRPr dirty="0"/>
          </a:p>
        </p:txBody>
      </p:sp>
      <p:pic>
        <p:nvPicPr>
          <p:cNvPr id="1028" name="Picture 4" descr="Pacman PNG, Pacman Transparent Background - FreeIconsPNG">
            <a:extLst>
              <a:ext uri="{FF2B5EF4-FFF2-40B4-BE49-F238E27FC236}">
                <a16:creationId xmlns:a16="http://schemas.microsoft.com/office/drawing/2014/main" id="{FE5B7EBF-1851-4AA3-DA40-8E3258915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730" y="3085644"/>
            <a:ext cx="305739" cy="321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txBox="1">
            <a:spLocks noGrp="1"/>
          </p:cNvSpPr>
          <p:nvPr>
            <p:ph type="title"/>
          </p:nvPr>
        </p:nvSpPr>
        <p:spPr>
          <a:xfrm>
            <a:off x="825191" y="4450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B</a:t>
            </a:r>
            <a:r>
              <a:rPr lang="en" sz="3600" dirty="0"/>
              <a:t>uliding the WEB APPLICATION</a:t>
            </a:r>
            <a:endParaRPr sz="3600" dirty="0"/>
          </a:p>
        </p:txBody>
      </p:sp>
      <p:grpSp>
        <p:nvGrpSpPr>
          <p:cNvPr id="737" name="Google Shape;737;p50"/>
          <p:cNvGrpSpPr/>
          <p:nvPr/>
        </p:nvGrpSpPr>
        <p:grpSpPr>
          <a:xfrm>
            <a:off x="7345029" y="637742"/>
            <a:ext cx="3397850" cy="187275"/>
            <a:chOff x="-3237675" y="-1132050"/>
            <a:chExt cx="3397850" cy="187275"/>
          </a:xfrm>
        </p:grpSpPr>
        <p:sp>
          <p:nvSpPr>
            <p:cNvPr id="738" name="Google Shape;738;p5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54;p46">
            <a:extLst>
              <a:ext uri="{FF2B5EF4-FFF2-40B4-BE49-F238E27FC236}">
                <a16:creationId xmlns:a16="http://schemas.microsoft.com/office/drawing/2014/main" id="{141C25DA-8721-670C-1856-8523E5375F11}"/>
              </a:ext>
            </a:extLst>
          </p:cNvPr>
          <p:cNvSpPr txBox="1">
            <a:spLocks/>
          </p:cNvSpPr>
          <p:nvPr/>
        </p:nvSpPr>
        <p:spPr>
          <a:xfrm>
            <a:off x="825191" y="1484371"/>
            <a:ext cx="7389542" cy="22376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To ensure the game was easily accessible, the application was designed as a web-based platform. The application interface was designed with three main sections - the menu page, instructions page, and the game page. </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The web application was designed using modern web technologies, prioritizing a user-friendly and intuitive interface. HTML5 and CSS3 were utilized for structuring and styling the web interface, ensuring a visually appealing and responsive design.</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JavaScript, specifically the p5.js library, was further employed to enable the interactivity within the game and to maintain a smooth, real-time gameplay experience. By leveraging these technologies, the game could be embedded directly into the web page, providing a seamless user experience.</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In addition, accessibility and usability were key considerations in the design process. The aim was to make the game as inclusive and straightforward as possible, so users of all abilities and levels could enjoy the AI-powered Pac-Man game.</a:t>
            </a:r>
          </a:p>
        </p:txBody>
      </p:sp>
      <p:pic>
        <p:nvPicPr>
          <p:cNvPr id="1028" name="Picture 4" descr="HTML, CSS &amp; JS :: Juicy Media">
            <a:extLst>
              <a:ext uri="{FF2B5EF4-FFF2-40B4-BE49-F238E27FC236}">
                <a16:creationId xmlns:a16="http://schemas.microsoft.com/office/drawing/2014/main" id="{32D17C19-FE91-4051-00B4-DC898410DD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3889" y1="38571" x2="23889" y2="68571"/>
                        <a14:foregroundMark x1="23889" y1="68571" x2="25833" y2="80714"/>
                        <a14:foregroundMark x1="41389" y1="33571" x2="50278" y2="68571"/>
                        <a14:foregroundMark x1="50278" y1="68571" x2="57222" y2="80000"/>
                        <a14:foregroundMark x1="26389" y1="35000" x2="12778" y2="48571"/>
                        <a14:foregroundMark x1="12778" y1="48571" x2="19722" y2="81429"/>
                        <a14:foregroundMark x1="15278" y1="18571" x2="15278" y2="18571"/>
                        <a14:foregroundMark x1="18611" y1="15000" x2="18611" y2="15000"/>
                        <a14:foregroundMark x1="21944" y1="17143" x2="21944" y2="17143"/>
                        <a14:foregroundMark x1="51389" y1="42857" x2="51389" y2="42857"/>
                        <a14:foregroundMark x1="26389" y1="21429" x2="26389" y2="21429"/>
                        <a14:foregroundMark x1="80556" y1="20000" x2="80556" y2="20000"/>
                        <a14:foregroundMark x1="84722" y1="20714" x2="84722" y2="20714"/>
                        <a14:foregroundMark x1="76111" y1="21429" x2="76111" y2="21429"/>
                        <a14:foregroundMark x1="52778" y1="21429" x2="52778" y2="21429"/>
                        <a14:foregroundMark x1="48611" y1="20714" x2="48611" y2="20714"/>
                      </a14:backgroundRemoval>
                    </a14:imgEffect>
                  </a14:imgLayer>
                </a14:imgProps>
              </a:ext>
              <a:ext uri="{28A0092B-C50C-407E-A947-70E740481C1C}">
                <a14:useLocalDpi xmlns:a14="http://schemas.microsoft.com/office/drawing/2010/main" val="0"/>
              </a:ext>
            </a:extLst>
          </a:blip>
          <a:srcRect/>
          <a:stretch>
            <a:fillRect/>
          </a:stretch>
        </p:blipFill>
        <p:spPr bwMode="auto">
          <a:xfrm>
            <a:off x="3769244" y="3853470"/>
            <a:ext cx="1501436" cy="58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0"/>
          <p:cNvSpPr/>
          <p:nvPr/>
        </p:nvSpPr>
        <p:spPr>
          <a:xfrm>
            <a:off x="7119231" y="39114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1441200" y="535050"/>
            <a:ext cx="6261600" cy="407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1782000" y="832059"/>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Challenges Faced</a:t>
            </a:r>
          </a:p>
        </p:txBody>
      </p:sp>
      <p:sp>
        <p:nvSpPr>
          <p:cNvPr id="1107" name="Google Shape;1107;p60"/>
          <p:cNvSpPr txBox="1">
            <a:spLocks noGrp="1"/>
          </p:cNvSpPr>
          <p:nvPr>
            <p:ph type="title" idx="2"/>
          </p:nvPr>
        </p:nvSpPr>
        <p:spPr>
          <a:xfrm>
            <a:off x="5365842" y="1349167"/>
            <a:ext cx="1882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108" name="Google Shape;1108;p60"/>
          <p:cNvSpPr txBox="1">
            <a:spLocks noGrp="1"/>
          </p:cNvSpPr>
          <p:nvPr>
            <p:ph type="subTitle" idx="1"/>
          </p:nvPr>
        </p:nvSpPr>
        <p:spPr>
          <a:xfrm>
            <a:off x="1897842" y="3020455"/>
            <a:ext cx="5350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400" dirty="0"/>
              <a:t>Sharing the hurdles that were encountered.</a:t>
            </a:r>
          </a:p>
        </p:txBody>
      </p:sp>
      <p:grpSp>
        <p:nvGrpSpPr>
          <p:cNvPr id="1109" name="Google Shape;1109;p60"/>
          <p:cNvGrpSpPr/>
          <p:nvPr/>
        </p:nvGrpSpPr>
        <p:grpSpPr>
          <a:xfrm>
            <a:off x="5591900" y="1168204"/>
            <a:ext cx="3397850" cy="187275"/>
            <a:chOff x="-3237675" y="-1132050"/>
            <a:chExt cx="3397850" cy="187275"/>
          </a:xfrm>
        </p:grpSpPr>
        <p:sp>
          <p:nvSpPr>
            <p:cNvPr id="1110" name="Google Shape;1110;p6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9" name="Google Shape;1119;p60"/>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grpSp>
        <p:nvGrpSpPr>
          <p:cNvPr id="1120" name="Google Shape;1120;p60"/>
          <p:cNvGrpSpPr/>
          <p:nvPr/>
        </p:nvGrpSpPr>
        <p:grpSpPr>
          <a:xfrm>
            <a:off x="1125239" y="3675407"/>
            <a:ext cx="772605" cy="196301"/>
            <a:chOff x="2641350" y="846250"/>
            <a:chExt cx="413600" cy="105075"/>
          </a:xfrm>
        </p:grpSpPr>
        <p:sp>
          <p:nvSpPr>
            <p:cNvPr id="1121" name="Google Shape;1121;p6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Challenges Faced</a:t>
            </a:r>
            <a:endParaRPr sz="4400" dirty="0">
              <a:solidFill>
                <a:schemeClr val="accent1"/>
              </a:solidFill>
            </a:endParaRPr>
          </a:p>
        </p:txBody>
      </p:sp>
      <p:sp>
        <p:nvSpPr>
          <p:cNvPr id="521" name="Google Shape;521;p45"/>
          <p:cNvSpPr txBox="1">
            <a:spLocks noGrp="1"/>
          </p:cNvSpPr>
          <p:nvPr>
            <p:ph type="title"/>
          </p:nvPr>
        </p:nvSpPr>
        <p:spPr>
          <a:xfrm>
            <a:off x="872400" y="2582867"/>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model Training and Integration</a:t>
            </a:r>
            <a:endParaRPr sz="1800" dirty="0"/>
          </a:p>
        </p:txBody>
      </p:sp>
      <p:sp>
        <p:nvSpPr>
          <p:cNvPr id="522" name="Google Shape;522;p45"/>
          <p:cNvSpPr txBox="1">
            <a:spLocks noGrp="1"/>
          </p:cNvSpPr>
          <p:nvPr>
            <p:ph type="subTitle" idx="1"/>
          </p:nvPr>
        </p:nvSpPr>
        <p:spPr>
          <a:xfrm>
            <a:off x="872400" y="3158555"/>
            <a:ext cx="2336400" cy="90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100" dirty="0"/>
              <a:t>Achieving accurate hand gesture recognition via AI required iterative model tuning and integration into the game was complex.</a:t>
            </a:r>
          </a:p>
        </p:txBody>
      </p:sp>
      <p:sp>
        <p:nvSpPr>
          <p:cNvPr id="523" name="Google Shape;523;p45"/>
          <p:cNvSpPr txBox="1">
            <a:spLocks noGrp="1"/>
          </p:cNvSpPr>
          <p:nvPr>
            <p:ph type="title" idx="2"/>
          </p:nvPr>
        </p:nvSpPr>
        <p:spPr>
          <a:xfrm>
            <a:off x="3403800" y="2559839"/>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Web Application Design &amp; Real-Time Processing</a:t>
            </a:r>
            <a:endParaRPr sz="1800" dirty="0"/>
          </a:p>
        </p:txBody>
      </p:sp>
      <p:sp>
        <p:nvSpPr>
          <p:cNvPr id="524" name="Google Shape;524;p45"/>
          <p:cNvSpPr txBox="1">
            <a:spLocks noGrp="1"/>
          </p:cNvSpPr>
          <p:nvPr>
            <p:ph type="subTitle" idx="3"/>
          </p:nvPr>
        </p:nvSpPr>
        <p:spPr>
          <a:xfrm>
            <a:off x="3403800" y="3158555"/>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Developing an intuitive, user-friendly application while maintaining swift real-time gameplay was a significant multi-layered challenge.</a:t>
            </a:r>
            <a:endParaRPr sz="1100" dirty="0"/>
          </a:p>
        </p:txBody>
      </p:sp>
      <p:sp>
        <p:nvSpPr>
          <p:cNvPr id="525" name="Google Shape;525;p45"/>
          <p:cNvSpPr txBox="1">
            <a:spLocks noGrp="1"/>
          </p:cNvSpPr>
          <p:nvPr>
            <p:ph type="title" idx="4"/>
          </p:nvPr>
        </p:nvSpPr>
        <p:spPr>
          <a:xfrm>
            <a:off x="5935200" y="2582868"/>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Testing and Debugging</a:t>
            </a:r>
            <a:endParaRPr sz="1800" dirty="0"/>
          </a:p>
        </p:txBody>
      </p:sp>
      <p:sp>
        <p:nvSpPr>
          <p:cNvPr id="526" name="Google Shape;526;p45"/>
          <p:cNvSpPr txBox="1">
            <a:spLocks noGrp="1"/>
          </p:cNvSpPr>
          <p:nvPr>
            <p:ph type="subTitle" idx="5"/>
          </p:nvPr>
        </p:nvSpPr>
        <p:spPr>
          <a:xfrm>
            <a:off x="5935200" y="3138614"/>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Continuous bug identification and rectification, particularly during AI integration, were essential to ensure optimal game performance.</a:t>
            </a:r>
            <a:endParaRPr sz="1100" dirty="0"/>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997;p91">
            <a:extLst>
              <a:ext uri="{FF2B5EF4-FFF2-40B4-BE49-F238E27FC236}">
                <a16:creationId xmlns:a16="http://schemas.microsoft.com/office/drawing/2014/main" id="{CD75BA79-7DED-C5EF-09FE-000DF8C00360}"/>
              </a:ext>
            </a:extLst>
          </p:cNvPr>
          <p:cNvGrpSpPr/>
          <p:nvPr/>
        </p:nvGrpSpPr>
        <p:grpSpPr>
          <a:xfrm>
            <a:off x="1740736" y="1651099"/>
            <a:ext cx="574785" cy="577442"/>
            <a:chOff x="-1333975" y="2365850"/>
            <a:chExt cx="292225" cy="293575"/>
          </a:xfrm>
          <a:solidFill>
            <a:srgbClr val="6E79E4"/>
          </a:solidFill>
        </p:grpSpPr>
        <p:sp>
          <p:nvSpPr>
            <p:cNvPr id="3" name="Google Shape;11998;p91">
              <a:extLst>
                <a:ext uri="{FF2B5EF4-FFF2-40B4-BE49-F238E27FC236}">
                  <a16:creationId xmlns:a16="http://schemas.microsoft.com/office/drawing/2014/main" id="{F8401C7A-C5A2-21AB-4500-002D1C6A9AA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99;p91">
              <a:extLst>
                <a:ext uri="{FF2B5EF4-FFF2-40B4-BE49-F238E27FC236}">
                  <a16:creationId xmlns:a16="http://schemas.microsoft.com/office/drawing/2014/main" id="{41493764-E884-CF70-C6D4-F6BEC0F3173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0;p91">
              <a:extLst>
                <a:ext uri="{FF2B5EF4-FFF2-40B4-BE49-F238E27FC236}">
                  <a16:creationId xmlns:a16="http://schemas.microsoft.com/office/drawing/2014/main" id="{BB40DB18-8B69-BFA4-7C48-3C43142BC3E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1;p91">
              <a:extLst>
                <a:ext uri="{FF2B5EF4-FFF2-40B4-BE49-F238E27FC236}">
                  <a16:creationId xmlns:a16="http://schemas.microsoft.com/office/drawing/2014/main" id="{C131A1F6-9169-ADC5-B80D-BAA603F21DC7}"/>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02;p91">
              <a:extLst>
                <a:ext uri="{FF2B5EF4-FFF2-40B4-BE49-F238E27FC236}">
                  <a16:creationId xmlns:a16="http://schemas.microsoft.com/office/drawing/2014/main" id="{0E2F501F-3741-4996-2D14-F5A89D2A711C}"/>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03;p91">
              <a:extLst>
                <a:ext uri="{FF2B5EF4-FFF2-40B4-BE49-F238E27FC236}">
                  <a16:creationId xmlns:a16="http://schemas.microsoft.com/office/drawing/2014/main" id="{9D816CD7-1FE3-A27A-C9C4-D6935892E2C2}"/>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04;p91">
              <a:extLst>
                <a:ext uri="{FF2B5EF4-FFF2-40B4-BE49-F238E27FC236}">
                  <a16:creationId xmlns:a16="http://schemas.microsoft.com/office/drawing/2014/main" id="{24178D19-1E66-3F29-48C6-AC3C937D00AA}"/>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05;p91">
              <a:extLst>
                <a:ext uri="{FF2B5EF4-FFF2-40B4-BE49-F238E27FC236}">
                  <a16:creationId xmlns:a16="http://schemas.microsoft.com/office/drawing/2014/main" id="{5AACABB8-880A-5AD0-BF3E-5A76B8945A68}"/>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2099;p91">
            <a:extLst>
              <a:ext uri="{FF2B5EF4-FFF2-40B4-BE49-F238E27FC236}">
                <a16:creationId xmlns:a16="http://schemas.microsoft.com/office/drawing/2014/main" id="{D0021436-6DDB-1CFB-48DD-E45C46ABFD1E}"/>
              </a:ext>
            </a:extLst>
          </p:cNvPr>
          <p:cNvGrpSpPr/>
          <p:nvPr/>
        </p:nvGrpSpPr>
        <p:grpSpPr>
          <a:xfrm>
            <a:off x="4263564" y="1669974"/>
            <a:ext cx="582507" cy="584055"/>
            <a:chOff x="-1700225" y="2768875"/>
            <a:chExt cx="291450" cy="292225"/>
          </a:xfrm>
          <a:solidFill>
            <a:srgbClr val="6E79E4"/>
          </a:solidFill>
        </p:grpSpPr>
        <p:sp>
          <p:nvSpPr>
            <p:cNvPr id="12" name="Google Shape;12100;p91">
              <a:extLst>
                <a:ext uri="{FF2B5EF4-FFF2-40B4-BE49-F238E27FC236}">
                  <a16:creationId xmlns:a16="http://schemas.microsoft.com/office/drawing/2014/main" id="{2095BC94-A32A-3780-CCA4-3DAD0EFE9E4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01;p91">
              <a:extLst>
                <a:ext uri="{FF2B5EF4-FFF2-40B4-BE49-F238E27FC236}">
                  <a16:creationId xmlns:a16="http://schemas.microsoft.com/office/drawing/2014/main" id="{C86B6627-EFE4-2234-61E1-218613458D97}"/>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02;p91">
              <a:extLst>
                <a:ext uri="{FF2B5EF4-FFF2-40B4-BE49-F238E27FC236}">
                  <a16:creationId xmlns:a16="http://schemas.microsoft.com/office/drawing/2014/main" id="{11A87505-2BEA-4F12-31C9-9AD5AC9E36E0}"/>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03;p91">
              <a:extLst>
                <a:ext uri="{FF2B5EF4-FFF2-40B4-BE49-F238E27FC236}">
                  <a16:creationId xmlns:a16="http://schemas.microsoft.com/office/drawing/2014/main" id="{C84EBCDB-BDD9-CEE7-7023-13120055701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04;p91">
              <a:extLst>
                <a:ext uri="{FF2B5EF4-FFF2-40B4-BE49-F238E27FC236}">
                  <a16:creationId xmlns:a16="http://schemas.microsoft.com/office/drawing/2014/main" id="{26E80C2C-BE04-B7CC-A5DC-D5913E551319}"/>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05;p91">
              <a:extLst>
                <a:ext uri="{FF2B5EF4-FFF2-40B4-BE49-F238E27FC236}">
                  <a16:creationId xmlns:a16="http://schemas.microsoft.com/office/drawing/2014/main" id="{1F8B5FA7-0C29-0F0B-6CD2-13F1C41CC2B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969;p91">
            <a:extLst>
              <a:ext uri="{FF2B5EF4-FFF2-40B4-BE49-F238E27FC236}">
                <a16:creationId xmlns:a16="http://schemas.microsoft.com/office/drawing/2014/main" id="{2115E3DB-4DA7-7199-883A-5B9EA21792C2}"/>
              </a:ext>
            </a:extLst>
          </p:cNvPr>
          <p:cNvGrpSpPr/>
          <p:nvPr/>
        </p:nvGrpSpPr>
        <p:grpSpPr>
          <a:xfrm>
            <a:off x="6755641" y="1663137"/>
            <a:ext cx="582507" cy="582507"/>
            <a:chOff x="-4573475" y="2045850"/>
            <a:chExt cx="293800" cy="293800"/>
          </a:xfrm>
          <a:solidFill>
            <a:srgbClr val="6E79E4"/>
          </a:solidFill>
        </p:grpSpPr>
        <p:sp>
          <p:nvSpPr>
            <p:cNvPr id="19" name="Google Shape;11970;p91">
              <a:extLst>
                <a:ext uri="{FF2B5EF4-FFF2-40B4-BE49-F238E27FC236}">
                  <a16:creationId xmlns:a16="http://schemas.microsoft.com/office/drawing/2014/main" id="{BD4A3870-BF70-F3F2-6EE6-E2112C9CB5FF}"/>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71;p91">
              <a:extLst>
                <a:ext uri="{FF2B5EF4-FFF2-40B4-BE49-F238E27FC236}">
                  <a16:creationId xmlns:a16="http://schemas.microsoft.com/office/drawing/2014/main" id="{BE57B1F5-BB25-69F9-6C62-8C5F085ABE40}"/>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64"/>
          <p:cNvSpPr/>
          <p:nvPr/>
        </p:nvSpPr>
        <p:spPr>
          <a:xfrm>
            <a:off x="3188291" y="16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2517592"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2851892"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txBox="1">
            <a:spLocks noGrp="1"/>
          </p:cNvSpPr>
          <p:nvPr>
            <p:ph type="title"/>
          </p:nvPr>
        </p:nvSpPr>
        <p:spPr>
          <a:xfrm>
            <a:off x="2986874" y="2190967"/>
            <a:ext cx="52590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Results and Evaluation</a:t>
            </a:r>
          </a:p>
        </p:txBody>
      </p:sp>
      <p:sp>
        <p:nvSpPr>
          <p:cNvPr id="1342" name="Google Shape;1342;p64"/>
          <p:cNvSpPr txBox="1">
            <a:spLocks noGrp="1"/>
          </p:cNvSpPr>
          <p:nvPr>
            <p:ph type="title" idx="2"/>
          </p:nvPr>
        </p:nvSpPr>
        <p:spPr>
          <a:xfrm>
            <a:off x="47057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43" name="Google Shape;1343;p64"/>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Showcasing the game's performance and design.</a:t>
            </a:r>
          </a:p>
        </p:txBody>
      </p:sp>
      <p:grpSp>
        <p:nvGrpSpPr>
          <p:cNvPr id="1344" name="Google Shape;1344;p64"/>
          <p:cNvGrpSpPr/>
          <p:nvPr/>
        </p:nvGrpSpPr>
        <p:grpSpPr>
          <a:xfrm rot="-5400000">
            <a:off x="7735238" y="1701787"/>
            <a:ext cx="537556" cy="136576"/>
            <a:chOff x="2641350" y="846250"/>
            <a:chExt cx="413600" cy="105075"/>
          </a:xfrm>
        </p:grpSpPr>
        <p:sp>
          <p:nvSpPr>
            <p:cNvPr id="1345" name="Google Shape;1345;p6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4"/>
          <p:cNvGrpSpPr/>
          <p:nvPr/>
        </p:nvGrpSpPr>
        <p:grpSpPr>
          <a:xfrm rot="-5400000">
            <a:off x="-453050" y="1363242"/>
            <a:ext cx="3397850" cy="187275"/>
            <a:chOff x="-3237675" y="-1132050"/>
            <a:chExt cx="3397850" cy="187275"/>
          </a:xfrm>
        </p:grpSpPr>
        <p:sp>
          <p:nvSpPr>
            <p:cNvPr id="1350" name="Google Shape;1350;p64"/>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64"/>
          <p:cNvCxnSpPr/>
          <p:nvPr/>
        </p:nvCxnSpPr>
        <p:spPr>
          <a:xfrm rot="10800000" flipH="1">
            <a:off x="2653975" y="3762125"/>
            <a:ext cx="5355600" cy="14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9" name="Google Shape;1029;p58"/>
          <p:cNvSpPr txBox="1">
            <a:spLocks noGrp="1"/>
          </p:cNvSpPr>
          <p:nvPr>
            <p:ph type="title" idx="8"/>
          </p:nvPr>
        </p:nvSpPr>
        <p:spPr>
          <a:xfrm>
            <a:off x="720000" y="38555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M</a:t>
            </a:r>
            <a:r>
              <a:rPr lang="en" sz="4400" dirty="0"/>
              <a:t>enu page</a:t>
            </a:r>
            <a:endParaRPr sz="4400" dirty="0"/>
          </a:p>
        </p:txBody>
      </p:sp>
      <p:pic>
        <p:nvPicPr>
          <p:cNvPr id="3" name="Picture 2">
            <a:extLst>
              <a:ext uri="{FF2B5EF4-FFF2-40B4-BE49-F238E27FC236}">
                <a16:creationId xmlns:a16="http://schemas.microsoft.com/office/drawing/2014/main" id="{D9FEDE92-495D-50A1-F03A-973B001A404E}"/>
              </a:ext>
            </a:extLst>
          </p:cNvPr>
          <p:cNvPicPr>
            <a:picLocks noChangeAspect="1"/>
          </p:cNvPicPr>
          <p:nvPr/>
        </p:nvPicPr>
        <p:blipFill rotWithShape="1">
          <a:blip r:embed="rId3"/>
          <a:srcRect l="2603" t="12141" b="5474"/>
          <a:stretch/>
        </p:blipFill>
        <p:spPr>
          <a:xfrm>
            <a:off x="646769" y="1114922"/>
            <a:ext cx="7792099" cy="3707427"/>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2"/>
          <p:cNvSpPr txBox="1">
            <a:spLocks noGrp="1"/>
          </p:cNvSpPr>
          <p:nvPr>
            <p:ph type="title"/>
          </p:nvPr>
        </p:nvSpPr>
        <p:spPr>
          <a:xfrm>
            <a:off x="720000" y="37811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instructions</a:t>
            </a:r>
            <a:r>
              <a:rPr lang="en" sz="4400" dirty="0"/>
              <a:t> page</a:t>
            </a:r>
            <a:endParaRPr sz="4400" dirty="0"/>
          </a:p>
        </p:txBody>
      </p:sp>
      <p:grpSp>
        <p:nvGrpSpPr>
          <p:cNvPr id="1188" name="Google Shape;1188;p62"/>
          <p:cNvGrpSpPr/>
          <p:nvPr/>
        </p:nvGrpSpPr>
        <p:grpSpPr>
          <a:xfrm>
            <a:off x="-983825" y="555968"/>
            <a:ext cx="3397850" cy="187275"/>
            <a:chOff x="-3237675" y="-1132050"/>
            <a:chExt cx="3397850" cy="187275"/>
          </a:xfrm>
        </p:grpSpPr>
        <p:sp>
          <p:nvSpPr>
            <p:cNvPr id="1189" name="Google Shape;1189;p6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FFFB765-39CA-7744-E711-E26494E0276E}"/>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6" name="Picture 5">
            <a:extLst>
              <a:ext uri="{FF2B5EF4-FFF2-40B4-BE49-F238E27FC236}">
                <a16:creationId xmlns:a16="http://schemas.microsoft.com/office/drawing/2014/main" id="{0FBA13B4-F5F2-BF6F-B9FB-B2A8C0D77C9C}"/>
              </a:ext>
            </a:extLst>
          </p:cNvPr>
          <p:cNvPicPr>
            <a:picLocks noChangeAspect="1"/>
          </p:cNvPicPr>
          <p:nvPr/>
        </p:nvPicPr>
        <p:blipFill rotWithShape="1">
          <a:blip r:embed="rId3"/>
          <a:srcRect l="2637" t="12285" b="6389"/>
          <a:stretch/>
        </p:blipFill>
        <p:spPr>
          <a:xfrm>
            <a:off x="626056" y="1113939"/>
            <a:ext cx="7891887"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66"/>
          <p:cNvSpPr txBox="1">
            <a:spLocks noGrp="1"/>
          </p:cNvSpPr>
          <p:nvPr>
            <p:ph type="title"/>
          </p:nvPr>
        </p:nvSpPr>
        <p:spPr>
          <a:xfrm>
            <a:off x="720000" y="42272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Game page</a:t>
            </a:r>
            <a:endParaRPr sz="4400" dirty="0"/>
          </a:p>
        </p:txBody>
      </p:sp>
      <p:grpSp>
        <p:nvGrpSpPr>
          <p:cNvPr id="1408" name="Google Shape;1408;p66"/>
          <p:cNvGrpSpPr/>
          <p:nvPr/>
        </p:nvGrpSpPr>
        <p:grpSpPr>
          <a:xfrm rot="10800000">
            <a:off x="-466752" y="434375"/>
            <a:ext cx="1550073" cy="548628"/>
            <a:chOff x="2758075" y="846250"/>
            <a:chExt cx="296875" cy="105075"/>
          </a:xfrm>
        </p:grpSpPr>
        <p:sp>
          <p:nvSpPr>
            <p:cNvPr id="1409" name="Google Shape;1409;p6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E862943-B963-18DD-691C-4A85B33B027F}"/>
              </a:ext>
            </a:extLst>
          </p:cNvPr>
          <p:cNvPicPr>
            <a:picLocks noChangeAspect="1"/>
          </p:cNvPicPr>
          <p:nvPr/>
        </p:nvPicPr>
        <p:blipFill rotWithShape="1">
          <a:blip r:embed="rId3"/>
          <a:srcRect l="2520" t="12430" b="5475"/>
          <a:stretch/>
        </p:blipFill>
        <p:spPr>
          <a:xfrm>
            <a:off x="658363" y="1115124"/>
            <a:ext cx="7827273"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txBox="1">
            <a:spLocks noGrp="1"/>
          </p:cNvSpPr>
          <p:nvPr>
            <p:ph type="title"/>
          </p:nvPr>
        </p:nvSpPr>
        <p:spPr>
          <a:xfrm>
            <a:off x="720000" y="2649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V</a:t>
            </a:r>
            <a:r>
              <a:rPr lang="en" sz="4400" dirty="0"/>
              <a:t>ideo gameplay</a:t>
            </a:r>
            <a:endParaRPr sz="4400" dirty="0"/>
          </a:p>
        </p:txBody>
      </p:sp>
      <p:grpSp>
        <p:nvGrpSpPr>
          <p:cNvPr id="1320" name="Google Shape;1320;p63"/>
          <p:cNvGrpSpPr/>
          <p:nvPr/>
        </p:nvGrpSpPr>
        <p:grpSpPr>
          <a:xfrm>
            <a:off x="1865981" y="402772"/>
            <a:ext cx="772605" cy="196301"/>
            <a:chOff x="2641350" y="846250"/>
            <a:chExt cx="413600" cy="105075"/>
          </a:xfrm>
        </p:grpSpPr>
        <p:sp>
          <p:nvSpPr>
            <p:cNvPr id="1321" name="Google Shape;1321;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3"/>
          <p:cNvGrpSpPr/>
          <p:nvPr/>
        </p:nvGrpSpPr>
        <p:grpSpPr>
          <a:xfrm rot="10800000">
            <a:off x="6477011" y="402772"/>
            <a:ext cx="772605" cy="196301"/>
            <a:chOff x="2641350" y="846250"/>
            <a:chExt cx="413600" cy="105075"/>
          </a:xfrm>
        </p:grpSpPr>
        <p:sp>
          <p:nvSpPr>
            <p:cNvPr id="1326" name="Google Shape;1326;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688CAA20-A51A-6F07-ECF2-9E106D5A6AD1}"/>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67"/>
          <p:cNvSpPr/>
          <p:nvPr/>
        </p:nvSpPr>
        <p:spPr>
          <a:xfrm>
            <a:off x="1441200" y="0"/>
            <a:ext cx="6261600" cy="460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1782000" y="-2"/>
            <a:ext cx="5580000" cy="427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67"/>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419" name="Google Shape;1419;p67"/>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420" name="Google Shape;1420;p6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Reflecting on insights gained and the project's impact.</a:t>
            </a:r>
          </a:p>
        </p:txBody>
      </p:sp>
      <p:cxnSp>
        <p:nvCxnSpPr>
          <p:cNvPr id="1421" name="Google Shape;1421;p67"/>
          <p:cNvCxnSpPr/>
          <p:nvPr/>
        </p:nvCxnSpPr>
        <p:spPr>
          <a:xfrm rot="10800000" flipH="1">
            <a:off x="2195400" y="3776859"/>
            <a:ext cx="5448900" cy="8100"/>
          </a:xfrm>
          <a:prstGeom prst="straightConnector1">
            <a:avLst/>
          </a:prstGeom>
          <a:noFill/>
          <a:ln w="19050" cap="flat" cmpd="sng">
            <a:solidFill>
              <a:schemeClr val="dk1"/>
            </a:solidFill>
            <a:prstDash val="solid"/>
            <a:round/>
            <a:headEnd type="none" w="med" len="med"/>
            <a:tailEnd type="none" w="med" len="med"/>
          </a:ln>
        </p:spPr>
      </p:cxnSp>
      <p:sp>
        <p:nvSpPr>
          <p:cNvPr id="1422" name="Google Shape;1422;p67"/>
          <p:cNvSpPr/>
          <p:nvPr/>
        </p:nvSpPr>
        <p:spPr>
          <a:xfrm>
            <a:off x="5674116" y="350775"/>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67"/>
          <p:cNvGrpSpPr/>
          <p:nvPr/>
        </p:nvGrpSpPr>
        <p:grpSpPr>
          <a:xfrm rot="-5400000">
            <a:off x="5093559" y="-281718"/>
            <a:ext cx="2159530" cy="548628"/>
            <a:chOff x="2641350" y="846250"/>
            <a:chExt cx="413600" cy="105075"/>
          </a:xfrm>
        </p:grpSpPr>
        <p:sp>
          <p:nvSpPr>
            <p:cNvPr id="1424" name="Google Shape;1424;p6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9"/>
          <p:cNvSpPr/>
          <p:nvPr/>
        </p:nvSpPr>
        <p:spPr>
          <a:xfrm>
            <a:off x="3320050"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601947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62062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836AD6A4-2591-C797-E95A-723819741788}"/>
              </a:ext>
            </a:extLst>
          </p:cNvPr>
          <p:cNvSpPr/>
          <p:nvPr/>
        </p:nvSpPr>
        <p:spPr>
          <a:xfrm>
            <a:off x="619012" y="4281349"/>
            <a:ext cx="2514600" cy="605011"/>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1059" name="Google Shape;1059;p59"/>
          <p:cNvSpPr txBox="1">
            <a:spLocks noGrp="1"/>
          </p:cNvSpPr>
          <p:nvPr>
            <p:ph type="title"/>
          </p:nvPr>
        </p:nvSpPr>
        <p:spPr>
          <a:xfrm>
            <a:off x="720000" y="6085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W</a:t>
            </a:r>
            <a:r>
              <a:rPr lang="en" sz="4400" dirty="0"/>
              <a:t>hat </a:t>
            </a:r>
            <a:r>
              <a:rPr lang="en-GB" sz="4400" dirty="0"/>
              <a:t>was</a:t>
            </a:r>
            <a:r>
              <a:rPr lang="en" sz="4400" dirty="0"/>
              <a:t> learnt</a:t>
            </a:r>
            <a:endParaRPr sz="4400" dirty="0"/>
          </a:p>
        </p:txBody>
      </p:sp>
      <p:sp>
        <p:nvSpPr>
          <p:cNvPr id="1060" name="Google Shape;1060;p59"/>
          <p:cNvSpPr txBox="1">
            <a:spLocks noGrp="1"/>
          </p:cNvSpPr>
          <p:nvPr>
            <p:ph type="title" idx="2"/>
          </p:nvPr>
        </p:nvSpPr>
        <p:spPr>
          <a:xfrm>
            <a:off x="731342"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Iteration is Key</a:t>
            </a:r>
            <a:endParaRPr dirty="0"/>
          </a:p>
        </p:txBody>
      </p:sp>
      <p:sp>
        <p:nvSpPr>
          <p:cNvPr id="1061" name="Google Shape;1061;p59"/>
          <p:cNvSpPr txBox="1">
            <a:spLocks noGrp="1"/>
          </p:cNvSpPr>
          <p:nvPr>
            <p:ph type="subTitle" idx="1"/>
          </p:nvPr>
        </p:nvSpPr>
        <p:spPr>
          <a:xfrm>
            <a:off x="731342" y="3289187"/>
            <a:ext cx="2305500" cy="650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Continuous testing and improvements are pivotal in refining the final product.</a:t>
            </a:r>
            <a:endParaRPr sz="1200" dirty="0"/>
          </a:p>
        </p:txBody>
      </p:sp>
      <p:sp>
        <p:nvSpPr>
          <p:cNvPr id="1062" name="Google Shape;1062;p59"/>
          <p:cNvSpPr txBox="1">
            <a:spLocks noGrp="1"/>
          </p:cNvSpPr>
          <p:nvPr>
            <p:ph type="title" idx="3"/>
          </p:nvPr>
        </p:nvSpPr>
        <p:spPr>
          <a:xfrm>
            <a:off x="3320050" y="2754174"/>
            <a:ext cx="251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Integrating Ideas</a:t>
            </a:r>
            <a:endParaRPr dirty="0"/>
          </a:p>
        </p:txBody>
      </p:sp>
      <p:sp>
        <p:nvSpPr>
          <p:cNvPr id="1063" name="Google Shape;1063;p59"/>
          <p:cNvSpPr txBox="1">
            <a:spLocks noGrp="1"/>
          </p:cNvSpPr>
          <p:nvPr>
            <p:ph type="subTitle" idx="4"/>
          </p:nvPr>
        </p:nvSpPr>
        <p:spPr>
          <a:xfrm>
            <a:off x="3430611" y="3318925"/>
            <a:ext cx="2305500" cy="695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 Deepened understanding and successful integration of various technologies was key in this project.</a:t>
            </a:r>
            <a:endParaRPr sz="1200" dirty="0"/>
          </a:p>
        </p:txBody>
      </p:sp>
      <p:sp>
        <p:nvSpPr>
          <p:cNvPr id="1064" name="Google Shape;1064;p59"/>
          <p:cNvSpPr txBox="1">
            <a:spLocks noGrp="1"/>
          </p:cNvSpPr>
          <p:nvPr>
            <p:ph type="title" idx="5"/>
          </p:nvPr>
        </p:nvSpPr>
        <p:spPr>
          <a:xfrm>
            <a:off x="6129887"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Future of Gaming</a:t>
            </a:r>
          </a:p>
        </p:txBody>
      </p:sp>
      <p:sp>
        <p:nvSpPr>
          <p:cNvPr id="1065" name="Google Shape;1065;p59"/>
          <p:cNvSpPr txBox="1">
            <a:spLocks noGrp="1"/>
          </p:cNvSpPr>
          <p:nvPr>
            <p:ph type="subTitle" idx="6"/>
          </p:nvPr>
        </p:nvSpPr>
        <p:spPr>
          <a:xfrm>
            <a:off x="6129887" y="3348661"/>
            <a:ext cx="2305500" cy="6501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200" dirty="0"/>
              <a:t>AI's potential in enhancing gaming interactivity was explored, highlighting future developments.</a:t>
            </a:r>
            <a:endParaRPr sz="1200" dirty="0"/>
          </a:p>
        </p:txBody>
      </p:sp>
      <p:grpSp>
        <p:nvGrpSpPr>
          <p:cNvPr id="1066" name="Google Shape;1066;p59"/>
          <p:cNvGrpSpPr/>
          <p:nvPr/>
        </p:nvGrpSpPr>
        <p:grpSpPr>
          <a:xfrm>
            <a:off x="296788" y="657144"/>
            <a:ext cx="1972232" cy="2097030"/>
            <a:chOff x="668700" y="783500"/>
            <a:chExt cx="1828850" cy="1944575"/>
          </a:xfrm>
        </p:grpSpPr>
        <p:sp>
          <p:nvSpPr>
            <p:cNvPr id="1067" name="Google Shape;1067;p59"/>
            <p:cNvSpPr/>
            <p:nvPr/>
          </p:nvSpPr>
          <p:spPr>
            <a:xfrm>
              <a:off x="1358825" y="2223200"/>
              <a:ext cx="178650" cy="202450"/>
            </a:xfrm>
            <a:custGeom>
              <a:avLst/>
              <a:gdLst/>
              <a:ahLst/>
              <a:cxnLst/>
              <a:rect l="l" t="t" r="r" b="b"/>
              <a:pathLst>
                <a:path w="7146" h="8098" extrusionOk="0">
                  <a:moveTo>
                    <a:pt x="3205" y="0"/>
                  </a:moveTo>
                  <a:cubicBezTo>
                    <a:pt x="3055" y="0"/>
                    <a:pt x="2903" y="37"/>
                    <a:pt x="2761" y="114"/>
                  </a:cubicBezTo>
                  <a:lnTo>
                    <a:pt x="610" y="1373"/>
                  </a:lnTo>
                  <a:cubicBezTo>
                    <a:pt x="163" y="1616"/>
                    <a:pt x="1" y="2185"/>
                    <a:pt x="265" y="2611"/>
                  </a:cubicBezTo>
                  <a:lnTo>
                    <a:pt x="3147" y="7645"/>
                  </a:lnTo>
                  <a:cubicBezTo>
                    <a:pt x="3310" y="7930"/>
                    <a:pt x="3610" y="8097"/>
                    <a:pt x="3924" y="8097"/>
                  </a:cubicBezTo>
                  <a:cubicBezTo>
                    <a:pt x="4079" y="8097"/>
                    <a:pt x="4237" y="8057"/>
                    <a:pt x="4385" y="7969"/>
                  </a:cubicBezTo>
                  <a:lnTo>
                    <a:pt x="6557" y="6731"/>
                  </a:lnTo>
                  <a:cubicBezTo>
                    <a:pt x="6983" y="6488"/>
                    <a:pt x="7145" y="5919"/>
                    <a:pt x="6902" y="5493"/>
                  </a:cubicBezTo>
                  <a:lnTo>
                    <a:pt x="4020" y="459"/>
                  </a:lnTo>
                  <a:cubicBezTo>
                    <a:pt x="3840" y="168"/>
                    <a:pt x="3527" y="0"/>
                    <a:pt x="3205"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1431900" y="2268150"/>
              <a:ext cx="105575" cy="157500"/>
            </a:xfrm>
            <a:custGeom>
              <a:avLst/>
              <a:gdLst/>
              <a:ahLst/>
              <a:cxnLst/>
              <a:rect l="l" t="t" r="r" b="b"/>
              <a:pathLst>
                <a:path w="4223" h="6300" extrusionOk="0">
                  <a:moveTo>
                    <a:pt x="1848" y="1"/>
                  </a:moveTo>
                  <a:cubicBezTo>
                    <a:pt x="1604" y="62"/>
                    <a:pt x="1360" y="102"/>
                    <a:pt x="1117" y="163"/>
                  </a:cubicBezTo>
                  <a:lnTo>
                    <a:pt x="1279" y="610"/>
                  </a:lnTo>
                  <a:cubicBezTo>
                    <a:pt x="1868" y="2396"/>
                    <a:pt x="1300" y="4263"/>
                    <a:pt x="1" y="5441"/>
                  </a:cubicBezTo>
                  <a:lnTo>
                    <a:pt x="224" y="5847"/>
                  </a:lnTo>
                  <a:cubicBezTo>
                    <a:pt x="387" y="6132"/>
                    <a:pt x="687" y="6299"/>
                    <a:pt x="1001" y="6299"/>
                  </a:cubicBezTo>
                  <a:cubicBezTo>
                    <a:pt x="1156" y="6299"/>
                    <a:pt x="1314" y="6259"/>
                    <a:pt x="1462" y="6171"/>
                  </a:cubicBezTo>
                  <a:lnTo>
                    <a:pt x="3045" y="5278"/>
                  </a:lnTo>
                  <a:lnTo>
                    <a:pt x="3634" y="4933"/>
                  </a:lnTo>
                  <a:cubicBezTo>
                    <a:pt x="4060" y="4690"/>
                    <a:pt x="4222" y="4121"/>
                    <a:pt x="3979" y="3695"/>
                  </a:cubicBezTo>
                  <a:lnTo>
                    <a:pt x="1848"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1045750" y="2054025"/>
              <a:ext cx="627725" cy="674050"/>
            </a:xfrm>
            <a:custGeom>
              <a:avLst/>
              <a:gdLst/>
              <a:ahLst/>
              <a:cxnLst/>
              <a:rect l="l" t="t" r="r" b="b"/>
              <a:pathLst>
                <a:path w="25109" h="26962" extrusionOk="0">
                  <a:moveTo>
                    <a:pt x="11001" y="0"/>
                  </a:moveTo>
                  <a:lnTo>
                    <a:pt x="0" y="3512"/>
                  </a:lnTo>
                  <a:cubicBezTo>
                    <a:pt x="0" y="3512"/>
                    <a:pt x="12118" y="25393"/>
                    <a:pt x="16340" y="26651"/>
                  </a:cubicBezTo>
                  <a:cubicBezTo>
                    <a:pt x="16340" y="26651"/>
                    <a:pt x="17201" y="26961"/>
                    <a:pt x="18555" y="26961"/>
                  </a:cubicBezTo>
                  <a:cubicBezTo>
                    <a:pt x="20221" y="26961"/>
                    <a:pt x="22634" y="26492"/>
                    <a:pt x="25108" y="24398"/>
                  </a:cubicBezTo>
                  <a:cubicBezTo>
                    <a:pt x="25108" y="24398"/>
                    <a:pt x="12321" y="4608"/>
                    <a:pt x="1100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1241100" y="2046400"/>
              <a:ext cx="429825" cy="651075"/>
            </a:xfrm>
            <a:custGeom>
              <a:avLst/>
              <a:gdLst/>
              <a:ahLst/>
              <a:cxnLst/>
              <a:rect l="l" t="t" r="r" b="b"/>
              <a:pathLst>
                <a:path w="17193" h="26043" extrusionOk="0">
                  <a:moveTo>
                    <a:pt x="3086" y="1"/>
                  </a:moveTo>
                  <a:lnTo>
                    <a:pt x="1" y="995"/>
                  </a:lnTo>
                  <a:cubicBezTo>
                    <a:pt x="2436" y="6861"/>
                    <a:pt x="12808" y="23100"/>
                    <a:pt x="14696" y="26043"/>
                  </a:cubicBezTo>
                  <a:cubicBezTo>
                    <a:pt x="15508" y="25657"/>
                    <a:pt x="16340" y="25129"/>
                    <a:pt x="17193" y="24399"/>
                  </a:cubicBezTo>
                  <a:cubicBezTo>
                    <a:pt x="17193" y="24399"/>
                    <a:pt x="4405" y="4629"/>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989400" y="1982975"/>
              <a:ext cx="449625" cy="289925"/>
            </a:xfrm>
            <a:custGeom>
              <a:avLst/>
              <a:gdLst/>
              <a:ahLst/>
              <a:cxnLst/>
              <a:rect l="l" t="t" r="r" b="b"/>
              <a:pathLst>
                <a:path w="17985" h="11597" extrusionOk="0">
                  <a:moveTo>
                    <a:pt x="16117" y="1"/>
                  </a:moveTo>
                  <a:lnTo>
                    <a:pt x="1" y="5319"/>
                  </a:lnTo>
                  <a:lnTo>
                    <a:pt x="1138" y="8769"/>
                  </a:lnTo>
                  <a:cubicBezTo>
                    <a:pt x="1707" y="10508"/>
                    <a:pt x="3316" y="11597"/>
                    <a:pt x="5040" y="11597"/>
                  </a:cubicBezTo>
                  <a:cubicBezTo>
                    <a:pt x="5469" y="11597"/>
                    <a:pt x="5905" y="11529"/>
                    <a:pt x="6334" y="11388"/>
                  </a:cubicBezTo>
                  <a:lnTo>
                    <a:pt x="14636" y="8668"/>
                  </a:lnTo>
                  <a:cubicBezTo>
                    <a:pt x="16807" y="7957"/>
                    <a:pt x="17985" y="5623"/>
                    <a:pt x="17254" y="3472"/>
                  </a:cubicBezTo>
                  <a:lnTo>
                    <a:pt x="1611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1014775" y="2060625"/>
              <a:ext cx="424250" cy="212275"/>
            </a:xfrm>
            <a:custGeom>
              <a:avLst/>
              <a:gdLst/>
              <a:ahLst/>
              <a:cxnLst/>
              <a:rect l="l" t="t" r="r" b="b"/>
              <a:pathLst>
                <a:path w="16970" h="8491" extrusionOk="0">
                  <a:moveTo>
                    <a:pt x="16137" y="0"/>
                  </a:moveTo>
                  <a:cubicBezTo>
                    <a:pt x="15569" y="1056"/>
                    <a:pt x="14615" y="1888"/>
                    <a:pt x="13397" y="2294"/>
                  </a:cubicBezTo>
                  <a:lnTo>
                    <a:pt x="3573" y="5521"/>
                  </a:lnTo>
                  <a:cubicBezTo>
                    <a:pt x="3065" y="5691"/>
                    <a:pt x="2549" y="5772"/>
                    <a:pt x="2042" y="5772"/>
                  </a:cubicBezTo>
                  <a:cubicBezTo>
                    <a:pt x="1333" y="5772"/>
                    <a:pt x="639" y="5614"/>
                    <a:pt x="1" y="5318"/>
                  </a:cubicBezTo>
                  <a:lnTo>
                    <a:pt x="1" y="5318"/>
                  </a:lnTo>
                  <a:lnTo>
                    <a:pt x="123" y="5663"/>
                  </a:lnTo>
                  <a:cubicBezTo>
                    <a:pt x="692" y="7402"/>
                    <a:pt x="2301" y="8491"/>
                    <a:pt x="4025" y="8491"/>
                  </a:cubicBezTo>
                  <a:cubicBezTo>
                    <a:pt x="4454" y="8491"/>
                    <a:pt x="4890" y="8423"/>
                    <a:pt x="5319" y="8282"/>
                  </a:cubicBezTo>
                  <a:lnTo>
                    <a:pt x="13621" y="5562"/>
                  </a:lnTo>
                  <a:cubicBezTo>
                    <a:pt x="15792" y="4851"/>
                    <a:pt x="16970" y="2517"/>
                    <a:pt x="16259" y="366"/>
                  </a:cubicBezTo>
                  <a:lnTo>
                    <a:pt x="16137" y="0"/>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668700" y="1644000"/>
              <a:ext cx="386700" cy="537200"/>
            </a:xfrm>
            <a:custGeom>
              <a:avLst/>
              <a:gdLst/>
              <a:ahLst/>
              <a:cxnLst/>
              <a:rect l="l" t="t" r="r" b="b"/>
              <a:pathLst>
                <a:path w="15468" h="21488" extrusionOk="0">
                  <a:moveTo>
                    <a:pt x="8526" y="1"/>
                  </a:moveTo>
                  <a:cubicBezTo>
                    <a:pt x="2964" y="2132"/>
                    <a:pt x="1" y="8221"/>
                    <a:pt x="1868" y="13884"/>
                  </a:cubicBezTo>
                  <a:cubicBezTo>
                    <a:pt x="3407" y="18533"/>
                    <a:pt x="7755" y="21487"/>
                    <a:pt x="12440" y="21487"/>
                  </a:cubicBezTo>
                  <a:cubicBezTo>
                    <a:pt x="13442" y="21487"/>
                    <a:pt x="14459" y="21352"/>
                    <a:pt x="15468" y="21070"/>
                  </a:cubicBezTo>
                  <a:lnTo>
                    <a:pt x="852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881825" y="1569425"/>
              <a:ext cx="399400" cy="601325"/>
            </a:xfrm>
            <a:custGeom>
              <a:avLst/>
              <a:gdLst/>
              <a:ahLst/>
              <a:cxnLst/>
              <a:rect l="l" t="t" r="r" b="b"/>
              <a:pathLst>
                <a:path w="15976" h="24053" extrusionOk="0">
                  <a:moveTo>
                    <a:pt x="9033" y="0"/>
                  </a:moveTo>
                  <a:lnTo>
                    <a:pt x="1" y="2984"/>
                  </a:lnTo>
                  <a:lnTo>
                    <a:pt x="6943" y="24053"/>
                  </a:lnTo>
                  <a:lnTo>
                    <a:pt x="15975" y="21089"/>
                  </a:ln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1107650" y="783900"/>
              <a:ext cx="1350825" cy="1419850"/>
            </a:xfrm>
            <a:custGeom>
              <a:avLst/>
              <a:gdLst/>
              <a:ahLst/>
              <a:cxnLst/>
              <a:rect l="l" t="t" r="r" b="b"/>
              <a:pathLst>
                <a:path w="54033" h="56794" extrusionOk="0">
                  <a:moveTo>
                    <a:pt x="35318" y="1"/>
                  </a:moveTo>
                  <a:lnTo>
                    <a:pt x="35318" y="1"/>
                  </a:lnTo>
                  <a:cubicBezTo>
                    <a:pt x="32619" y="6739"/>
                    <a:pt x="21678" y="24276"/>
                    <a:pt x="0" y="31421"/>
                  </a:cubicBezTo>
                  <a:lnTo>
                    <a:pt x="6962" y="52510"/>
                  </a:lnTo>
                  <a:cubicBezTo>
                    <a:pt x="13421" y="50380"/>
                    <a:pt x="19663" y="49559"/>
                    <a:pt x="25408" y="49559"/>
                  </a:cubicBezTo>
                  <a:cubicBezTo>
                    <a:pt x="38926" y="49559"/>
                    <a:pt x="49688" y="54101"/>
                    <a:pt x="54033" y="56793"/>
                  </a:cubicBezTo>
                  <a:cubicBezTo>
                    <a:pt x="51719" y="53992"/>
                    <a:pt x="47030" y="42788"/>
                    <a:pt x="42524" y="29107"/>
                  </a:cubicBezTo>
                  <a:cubicBezTo>
                    <a:pt x="37997" y="15406"/>
                    <a:pt x="35136" y="3613"/>
                    <a:pt x="35318"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1981975" y="783500"/>
              <a:ext cx="515575" cy="1420625"/>
            </a:xfrm>
            <a:custGeom>
              <a:avLst/>
              <a:gdLst/>
              <a:ahLst/>
              <a:cxnLst/>
              <a:rect l="l" t="t" r="r" b="b"/>
              <a:pathLst>
                <a:path w="20623" h="56825" extrusionOk="0">
                  <a:moveTo>
                    <a:pt x="449" y="0"/>
                  </a:moveTo>
                  <a:cubicBezTo>
                    <a:pt x="413" y="0"/>
                    <a:pt x="378" y="6"/>
                    <a:pt x="345" y="17"/>
                  </a:cubicBezTo>
                  <a:cubicBezTo>
                    <a:pt x="0" y="138"/>
                    <a:pt x="1685" y="13677"/>
                    <a:pt x="6840" y="29347"/>
                  </a:cubicBezTo>
                  <a:cubicBezTo>
                    <a:pt x="11913" y="44723"/>
                    <a:pt x="17258" y="56824"/>
                    <a:pt x="18960" y="56824"/>
                  </a:cubicBezTo>
                  <a:cubicBezTo>
                    <a:pt x="18995" y="56824"/>
                    <a:pt x="19028" y="56819"/>
                    <a:pt x="19060" y="56809"/>
                  </a:cubicBezTo>
                  <a:cubicBezTo>
                    <a:pt x="20623" y="56281"/>
                    <a:pt x="17720" y="43149"/>
                    <a:pt x="12564" y="27479"/>
                  </a:cubicBezTo>
                  <a:cubicBezTo>
                    <a:pt x="7496" y="12114"/>
                    <a:pt x="2155" y="0"/>
                    <a:pt x="449" y="0"/>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701700" y="1644000"/>
              <a:ext cx="227350" cy="299925"/>
            </a:xfrm>
            <a:custGeom>
              <a:avLst/>
              <a:gdLst/>
              <a:ahLst/>
              <a:cxnLst/>
              <a:rect l="l" t="t" r="r" b="b"/>
              <a:pathLst>
                <a:path w="9094" h="11997" extrusionOk="0">
                  <a:moveTo>
                    <a:pt x="7206" y="1"/>
                  </a:moveTo>
                  <a:cubicBezTo>
                    <a:pt x="6881" y="143"/>
                    <a:pt x="6556" y="285"/>
                    <a:pt x="6252" y="427"/>
                  </a:cubicBezTo>
                  <a:cubicBezTo>
                    <a:pt x="6150" y="488"/>
                    <a:pt x="6049" y="529"/>
                    <a:pt x="5947" y="590"/>
                  </a:cubicBezTo>
                  <a:cubicBezTo>
                    <a:pt x="5744" y="691"/>
                    <a:pt x="5541" y="813"/>
                    <a:pt x="5339" y="935"/>
                  </a:cubicBezTo>
                  <a:cubicBezTo>
                    <a:pt x="5237" y="995"/>
                    <a:pt x="5115" y="1077"/>
                    <a:pt x="5014" y="1158"/>
                  </a:cubicBezTo>
                  <a:cubicBezTo>
                    <a:pt x="4831" y="1259"/>
                    <a:pt x="4669" y="1381"/>
                    <a:pt x="4506" y="1503"/>
                  </a:cubicBezTo>
                  <a:cubicBezTo>
                    <a:pt x="4385" y="1584"/>
                    <a:pt x="4283" y="1686"/>
                    <a:pt x="4161" y="1767"/>
                  </a:cubicBezTo>
                  <a:cubicBezTo>
                    <a:pt x="4019" y="1889"/>
                    <a:pt x="3877" y="2010"/>
                    <a:pt x="3735" y="2132"/>
                  </a:cubicBezTo>
                  <a:cubicBezTo>
                    <a:pt x="3613" y="2234"/>
                    <a:pt x="3512" y="2335"/>
                    <a:pt x="3390" y="2437"/>
                  </a:cubicBezTo>
                  <a:cubicBezTo>
                    <a:pt x="3268" y="2558"/>
                    <a:pt x="3146" y="2700"/>
                    <a:pt x="3025" y="2822"/>
                  </a:cubicBezTo>
                  <a:cubicBezTo>
                    <a:pt x="2923" y="2944"/>
                    <a:pt x="2801" y="3046"/>
                    <a:pt x="2700" y="3167"/>
                  </a:cubicBezTo>
                  <a:cubicBezTo>
                    <a:pt x="2598" y="3289"/>
                    <a:pt x="2497" y="3431"/>
                    <a:pt x="2395" y="3553"/>
                  </a:cubicBezTo>
                  <a:cubicBezTo>
                    <a:pt x="2294" y="3695"/>
                    <a:pt x="2192" y="3817"/>
                    <a:pt x="2091" y="3959"/>
                  </a:cubicBezTo>
                  <a:cubicBezTo>
                    <a:pt x="2010" y="4081"/>
                    <a:pt x="1929" y="4203"/>
                    <a:pt x="1847" y="4324"/>
                  </a:cubicBezTo>
                  <a:cubicBezTo>
                    <a:pt x="1746" y="4487"/>
                    <a:pt x="1644" y="4629"/>
                    <a:pt x="1543" y="4791"/>
                  </a:cubicBezTo>
                  <a:cubicBezTo>
                    <a:pt x="1502" y="4852"/>
                    <a:pt x="1462" y="4933"/>
                    <a:pt x="1421" y="4994"/>
                  </a:cubicBezTo>
                  <a:cubicBezTo>
                    <a:pt x="1035" y="5705"/>
                    <a:pt x="731" y="6435"/>
                    <a:pt x="487" y="7207"/>
                  </a:cubicBezTo>
                  <a:cubicBezTo>
                    <a:pt x="467" y="7267"/>
                    <a:pt x="447" y="7308"/>
                    <a:pt x="426" y="7369"/>
                  </a:cubicBezTo>
                  <a:cubicBezTo>
                    <a:pt x="366" y="7613"/>
                    <a:pt x="305" y="7856"/>
                    <a:pt x="264" y="8100"/>
                  </a:cubicBezTo>
                  <a:cubicBezTo>
                    <a:pt x="244" y="8161"/>
                    <a:pt x="224" y="8242"/>
                    <a:pt x="203" y="8323"/>
                  </a:cubicBezTo>
                  <a:cubicBezTo>
                    <a:pt x="163" y="8546"/>
                    <a:pt x="122" y="8790"/>
                    <a:pt x="102" y="9033"/>
                  </a:cubicBezTo>
                  <a:cubicBezTo>
                    <a:pt x="81" y="9115"/>
                    <a:pt x="81" y="9196"/>
                    <a:pt x="61" y="9257"/>
                  </a:cubicBezTo>
                  <a:cubicBezTo>
                    <a:pt x="41" y="9500"/>
                    <a:pt x="21" y="9744"/>
                    <a:pt x="21" y="10008"/>
                  </a:cubicBezTo>
                  <a:cubicBezTo>
                    <a:pt x="21" y="10069"/>
                    <a:pt x="0" y="10150"/>
                    <a:pt x="0" y="10211"/>
                  </a:cubicBezTo>
                  <a:cubicBezTo>
                    <a:pt x="0" y="10474"/>
                    <a:pt x="0" y="10718"/>
                    <a:pt x="21" y="10982"/>
                  </a:cubicBezTo>
                  <a:cubicBezTo>
                    <a:pt x="21" y="11043"/>
                    <a:pt x="21" y="11104"/>
                    <a:pt x="41" y="11165"/>
                  </a:cubicBezTo>
                  <a:cubicBezTo>
                    <a:pt x="41" y="11428"/>
                    <a:pt x="81" y="11713"/>
                    <a:pt x="122" y="11976"/>
                  </a:cubicBezTo>
                  <a:cubicBezTo>
                    <a:pt x="122" y="11976"/>
                    <a:pt x="122" y="11976"/>
                    <a:pt x="122" y="11997"/>
                  </a:cubicBezTo>
                  <a:cubicBezTo>
                    <a:pt x="1502" y="9622"/>
                    <a:pt x="3694" y="7673"/>
                    <a:pt x="6435" y="6618"/>
                  </a:cubicBezTo>
                  <a:lnTo>
                    <a:pt x="9094" y="5745"/>
                  </a:lnTo>
                  <a:lnTo>
                    <a:pt x="720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881825" y="1569425"/>
              <a:ext cx="273050" cy="218225"/>
            </a:xfrm>
            <a:custGeom>
              <a:avLst/>
              <a:gdLst/>
              <a:ahLst/>
              <a:cxnLst/>
              <a:rect l="l" t="t" r="r" b="b"/>
              <a:pathLst>
                <a:path w="10922" h="8729" extrusionOk="0">
                  <a:moveTo>
                    <a:pt x="9033" y="0"/>
                  </a:moveTo>
                  <a:lnTo>
                    <a:pt x="1" y="2984"/>
                  </a:lnTo>
                  <a:lnTo>
                    <a:pt x="1889" y="8728"/>
                  </a:lnTo>
                  <a:lnTo>
                    <a:pt x="9318" y="6272"/>
                  </a:lnTo>
                  <a:cubicBezTo>
                    <a:pt x="9845" y="6089"/>
                    <a:pt x="10393" y="5907"/>
                    <a:pt x="10921" y="5724"/>
                  </a:cubicBez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1107650" y="783900"/>
              <a:ext cx="915950" cy="928650"/>
            </a:xfrm>
            <a:custGeom>
              <a:avLst/>
              <a:gdLst/>
              <a:ahLst/>
              <a:cxnLst/>
              <a:rect l="l" t="t" r="r" b="b"/>
              <a:pathLst>
                <a:path w="36638" h="37146" extrusionOk="0">
                  <a:moveTo>
                    <a:pt x="35318" y="1"/>
                  </a:moveTo>
                  <a:lnTo>
                    <a:pt x="35318" y="1"/>
                  </a:lnTo>
                  <a:cubicBezTo>
                    <a:pt x="34506" y="2010"/>
                    <a:pt x="32984" y="4973"/>
                    <a:pt x="30650" y="8343"/>
                  </a:cubicBezTo>
                  <a:cubicBezTo>
                    <a:pt x="30609" y="8383"/>
                    <a:pt x="30589" y="8424"/>
                    <a:pt x="30569" y="8465"/>
                  </a:cubicBezTo>
                  <a:cubicBezTo>
                    <a:pt x="30386" y="8708"/>
                    <a:pt x="30224" y="8952"/>
                    <a:pt x="30041" y="9175"/>
                  </a:cubicBezTo>
                  <a:cubicBezTo>
                    <a:pt x="30000" y="9236"/>
                    <a:pt x="29960" y="9297"/>
                    <a:pt x="29919" y="9358"/>
                  </a:cubicBezTo>
                  <a:cubicBezTo>
                    <a:pt x="29391" y="10088"/>
                    <a:pt x="28843" y="10819"/>
                    <a:pt x="28255" y="11550"/>
                  </a:cubicBezTo>
                  <a:cubicBezTo>
                    <a:pt x="28173" y="11672"/>
                    <a:pt x="28072" y="11773"/>
                    <a:pt x="27991" y="11875"/>
                  </a:cubicBezTo>
                  <a:cubicBezTo>
                    <a:pt x="27828" y="12078"/>
                    <a:pt x="27666" y="12281"/>
                    <a:pt x="27504" y="12484"/>
                  </a:cubicBezTo>
                  <a:cubicBezTo>
                    <a:pt x="27382" y="12626"/>
                    <a:pt x="27280" y="12747"/>
                    <a:pt x="27159" y="12889"/>
                  </a:cubicBezTo>
                  <a:cubicBezTo>
                    <a:pt x="26996" y="13092"/>
                    <a:pt x="26834" y="13275"/>
                    <a:pt x="26671" y="13478"/>
                  </a:cubicBezTo>
                  <a:cubicBezTo>
                    <a:pt x="26529" y="13640"/>
                    <a:pt x="26387" y="13803"/>
                    <a:pt x="26245" y="13965"/>
                  </a:cubicBezTo>
                  <a:cubicBezTo>
                    <a:pt x="26002" y="14229"/>
                    <a:pt x="25738" y="14513"/>
                    <a:pt x="25494" y="14797"/>
                  </a:cubicBezTo>
                  <a:cubicBezTo>
                    <a:pt x="25311" y="15000"/>
                    <a:pt x="25129" y="15203"/>
                    <a:pt x="24926" y="15386"/>
                  </a:cubicBezTo>
                  <a:cubicBezTo>
                    <a:pt x="24784" y="15548"/>
                    <a:pt x="24621" y="15711"/>
                    <a:pt x="24479" y="15873"/>
                  </a:cubicBezTo>
                  <a:cubicBezTo>
                    <a:pt x="24297" y="16056"/>
                    <a:pt x="24114" y="16259"/>
                    <a:pt x="23931" y="16442"/>
                  </a:cubicBezTo>
                  <a:cubicBezTo>
                    <a:pt x="23769" y="16604"/>
                    <a:pt x="23627" y="16746"/>
                    <a:pt x="23464" y="16908"/>
                  </a:cubicBezTo>
                  <a:cubicBezTo>
                    <a:pt x="23261" y="17111"/>
                    <a:pt x="23038" y="17335"/>
                    <a:pt x="22815" y="17538"/>
                  </a:cubicBezTo>
                  <a:cubicBezTo>
                    <a:pt x="22693" y="17680"/>
                    <a:pt x="22551" y="17801"/>
                    <a:pt x="22409" y="17923"/>
                  </a:cubicBezTo>
                  <a:cubicBezTo>
                    <a:pt x="22084" y="18248"/>
                    <a:pt x="21719" y="18573"/>
                    <a:pt x="21374" y="18898"/>
                  </a:cubicBezTo>
                  <a:cubicBezTo>
                    <a:pt x="21252" y="19019"/>
                    <a:pt x="21110" y="19141"/>
                    <a:pt x="20968" y="19263"/>
                  </a:cubicBezTo>
                  <a:cubicBezTo>
                    <a:pt x="20724" y="19486"/>
                    <a:pt x="20481" y="19709"/>
                    <a:pt x="20217" y="19933"/>
                  </a:cubicBezTo>
                  <a:cubicBezTo>
                    <a:pt x="20054" y="20055"/>
                    <a:pt x="19912" y="20197"/>
                    <a:pt x="19750" y="20318"/>
                  </a:cubicBezTo>
                  <a:cubicBezTo>
                    <a:pt x="19486" y="20542"/>
                    <a:pt x="19222" y="20765"/>
                    <a:pt x="18958" y="20988"/>
                  </a:cubicBezTo>
                  <a:cubicBezTo>
                    <a:pt x="18816" y="21110"/>
                    <a:pt x="18674" y="21211"/>
                    <a:pt x="18532" y="21333"/>
                  </a:cubicBezTo>
                  <a:cubicBezTo>
                    <a:pt x="18126" y="21658"/>
                    <a:pt x="17720" y="21983"/>
                    <a:pt x="17294" y="22308"/>
                  </a:cubicBezTo>
                  <a:cubicBezTo>
                    <a:pt x="17213" y="22348"/>
                    <a:pt x="17152" y="22409"/>
                    <a:pt x="17071" y="22470"/>
                  </a:cubicBezTo>
                  <a:cubicBezTo>
                    <a:pt x="16705" y="22734"/>
                    <a:pt x="16340" y="22998"/>
                    <a:pt x="15975" y="23262"/>
                  </a:cubicBezTo>
                  <a:cubicBezTo>
                    <a:pt x="15832" y="23383"/>
                    <a:pt x="15670" y="23485"/>
                    <a:pt x="15528" y="23586"/>
                  </a:cubicBezTo>
                  <a:cubicBezTo>
                    <a:pt x="15203" y="23810"/>
                    <a:pt x="14899" y="24033"/>
                    <a:pt x="14574" y="24256"/>
                  </a:cubicBezTo>
                  <a:cubicBezTo>
                    <a:pt x="14412" y="24358"/>
                    <a:pt x="14270" y="24459"/>
                    <a:pt x="14107" y="24561"/>
                  </a:cubicBezTo>
                  <a:cubicBezTo>
                    <a:pt x="13722" y="24824"/>
                    <a:pt x="13316" y="25088"/>
                    <a:pt x="12910" y="25332"/>
                  </a:cubicBezTo>
                  <a:cubicBezTo>
                    <a:pt x="12828" y="25393"/>
                    <a:pt x="12768" y="25433"/>
                    <a:pt x="12686" y="25494"/>
                  </a:cubicBezTo>
                  <a:cubicBezTo>
                    <a:pt x="12199" y="25778"/>
                    <a:pt x="11712" y="26083"/>
                    <a:pt x="11205" y="26367"/>
                  </a:cubicBezTo>
                  <a:cubicBezTo>
                    <a:pt x="11063" y="26448"/>
                    <a:pt x="10920" y="26529"/>
                    <a:pt x="10778" y="26611"/>
                  </a:cubicBezTo>
                  <a:cubicBezTo>
                    <a:pt x="10413" y="26834"/>
                    <a:pt x="10027" y="27037"/>
                    <a:pt x="9662" y="27240"/>
                  </a:cubicBezTo>
                  <a:cubicBezTo>
                    <a:pt x="9479" y="27341"/>
                    <a:pt x="9317" y="27423"/>
                    <a:pt x="9134" y="27524"/>
                  </a:cubicBezTo>
                  <a:cubicBezTo>
                    <a:pt x="8749" y="27727"/>
                    <a:pt x="8363" y="27930"/>
                    <a:pt x="7957" y="28133"/>
                  </a:cubicBezTo>
                  <a:cubicBezTo>
                    <a:pt x="7815" y="28194"/>
                    <a:pt x="7673" y="28275"/>
                    <a:pt x="7531" y="28356"/>
                  </a:cubicBezTo>
                  <a:cubicBezTo>
                    <a:pt x="6983" y="28600"/>
                    <a:pt x="6455" y="28864"/>
                    <a:pt x="5887" y="29128"/>
                  </a:cubicBezTo>
                  <a:cubicBezTo>
                    <a:pt x="5785" y="29168"/>
                    <a:pt x="5663" y="29229"/>
                    <a:pt x="5542" y="29270"/>
                  </a:cubicBezTo>
                  <a:cubicBezTo>
                    <a:pt x="5095" y="29473"/>
                    <a:pt x="4648" y="29676"/>
                    <a:pt x="4182" y="29858"/>
                  </a:cubicBezTo>
                  <a:cubicBezTo>
                    <a:pt x="3999" y="29939"/>
                    <a:pt x="3816" y="30021"/>
                    <a:pt x="3613" y="30082"/>
                  </a:cubicBezTo>
                  <a:cubicBezTo>
                    <a:pt x="3207" y="30264"/>
                    <a:pt x="2781" y="30427"/>
                    <a:pt x="2375" y="30589"/>
                  </a:cubicBezTo>
                  <a:cubicBezTo>
                    <a:pt x="2192" y="30650"/>
                    <a:pt x="2010" y="30711"/>
                    <a:pt x="1827" y="30792"/>
                  </a:cubicBezTo>
                  <a:cubicBezTo>
                    <a:pt x="1218" y="30995"/>
                    <a:pt x="630" y="31218"/>
                    <a:pt x="0" y="31421"/>
                  </a:cubicBezTo>
                  <a:lnTo>
                    <a:pt x="1888" y="37145"/>
                  </a:lnTo>
                  <a:cubicBezTo>
                    <a:pt x="19608" y="30792"/>
                    <a:pt x="30609" y="18228"/>
                    <a:pt x="36110" y="9419"/>
                  </a:cubicBezTo>
                  <a:cubicBezTo>
                    <a:pt x="36292" y="9114"/>
                    <a:pt x="36455" y="8830"/>
                    <a:pt x="36638" y="8566"/>
                  </a:cubicBezTo>
                  <a:cubicBezTo>
                    <a:pt x="35724" y="4547"/>
                    <a:pt x="35237" y="1523"/>
                    <a:pt x="3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2385900" y="1460825"/>
              <a:ext cx="1025" cy="3075"/>
            </a:xfrm>
            <a:custGeom>
              <a:avLst/>
              <a:gdLst/>
              <a:ahLst/>
              <a:cxnLst/>
              <a:rect l="l" t="t" r="r" b="b"/>
              <a:pathLst>
                <a:path w="41" h="123" extrusionOk="0">
                  <a:moveTo>
                    <a:pt x="0" y="0"/>
                  </a:moveTo>
                  <a:cubicBezTo>
                    <a:pt x="0" y="41"/>
                    <a:pt x="20" y="82"/>
                    <a:pt x="41" y="122"/>
                  </a:cubicBezTo>
                  <a:cubicBezTo>
                    <a:pt x="41" y="82"/>
                    <a:pt x="20" y="41"/>
                    <a:pt x="0" y="0"/>
                  </a:cubicBezTo>
                  <a:close/>
                </a:path>
              </a:pathLst>
            </a:custGeom>
            <a:solidFill>
              <a:srgbClr val="005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2110350" y="1320350"/>
              <a:ext cx="322250" cy="451550"/>
            </a:xfrm>
            <a:custGeom>
              <a:avLst/>
              <a:gdLst/>
              <a:ahLst/>
              <a:cxnLst/>
              <a:rect l="l" t="t" r="r" b="b"/>
              <a:pathLst>
                <a:path w="12890" h="18062" extrusionOk="0">
                  <a:moveTo>
                    <a:pt x="2434" y="0"/>
                  </a:moveTo>
                  <a:cubicBezTo>
                    <a:pt x="1628" y="0"/>
                    <a:pt x="811" y="105"/>
                    <a:pt x="0" y="322"/>
                  </a:cubicBezTo>
                  <a:lnTo>
                    <a:pt x="5826" y="18062"/>
                  </a:lnTo>
                  <a:cubicBezTo>
                    <a:pt x="10433" y="16255"/>
                    <a:pt x="12889" y="11161"/>
                    <a:pt x="11327" y="6411"/>
                  </a:cubicBezTo>
                  <a:cubicBezTo>
                    <a:pt x="10029" y="2485"/>
                    <a:pt x="6368" y="0"/>
                    <a:pt x="2434"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756500" y="2022550"/>
              <a:ext cx="298900" cy="158875"/>
            </a:xfrm>
            <a:custGeom>
              <a:avLst/>
              <a:gdLst/>
              <a:ahLst/>
              <a:cxnLst/>
              <a:rect l="l" t="t" r="r" b="b"/>
              <a:pathLst>
                <a:path w="11956" h="6355" extrusionOk="0">
                  <a:moveTo>
                    <a:pt x="9987" y="1"/>
                  </a:moveTo>
                  <a:lnTo>
                    <a:pt x="5521" y="1462"/>
                  </a:lnTo>
                  <a:cubicBezTo>
                    <a:pt x="4278" y="1817"/>
                    <a:pt x="3017" y="1980"/>
                    <a:pt x="1780" y="1980"/>
                  </a:cubicBezTo>
                  <a:cubicBezTo>
                    <a:pt x="1180" y="1980"/>
                    <a:pt x="585" y="1941"/>
                    <a:pt x="0" y="1868"/>
                  </a:cubicBezTo>
                  <a:lnTo>
                    <a:pt x="0" y="1868"/>
                  </a:lnTo>
                  <a:cubicBezTo>
                    <a:pt x="82" y="1990"/>
                    <a:pt x="163" y="2092"/>
                    <a:pt x="264" y="2213"/>
                  </a:cubicBezTo>
                  <a:cubicBezTo>
                    <a:pt x="345" y="2335"/>
                    <a:pt x="447" y="2437"/>
                    <a:pt x="548" y="2558"/>
                  </a:cubicBezTo>
                  <a:cubicBezTo>
                    <a:pt x="731" y="2761"/>
                    <a:pt x="914" y="2964"/>
                    <a:pt x="1117" y="3167"/>
                  </a:cubicBezTo>
                  <a:cubicBezTo>
                    <a:pt x="1218" y="3249"/>
                    <a:pt x="1320" y="3350"/>
                    <a:pt x="1421" y="3452"/>
                  </a:cubicBezTo>
                  <a:cubicBezTo>
                    <a:pt x="1563" y="3573"/>
                    <a:pt x="1685" y="3675"/>
                    <a:pt x="1827" y="3797"/>
                  </a:cubicBezTo>
                  <a:cubicBezTo>
                    <a:pt x="1929" y="3878"/>
                    <a:pt x="2050" y="3979"/>
                    <a:pt x="2172" y="4060"/>
                  </a:cubicBezTo>
                  <a:cubicBezTo>
                    <a:pt x="2314" y="4162"/>
                    <a:pt x="2456" y="4263"/>
                    <a:pt x="2598" y="4365"/>
                  </a:cubicBezTo>
                  <a:cubicBezTo>
                    <a:pt x="2700" y="4446"/>
                    <a:pt x="2822" y="4527"/>
                    <a:pt x="2923" y="4608"/>
                  </a:cubicBezTo>
                  <a:cubicBezTo>
                    <a:pt x="3126" y="4730"/>
                    <a:pt x="3329" y="4832"/>
                    <a:pt x="3512" y="4954"/>
                  </a:cubicBezTo>
                  <a:cubicBezTo>
                    <a:pt x="3593" y="4994"/>
                    <a:pt x="3654" y="5035"/>
                    <a:pt x="3735" y="5075"/>
                  </a:cubicBezTo>
                  <a:cubicBezTo>
                    <a:pt x="4019" y="5217"/>
                    <a:pt x="4283" y="5339"/>
                    <a:pt x="4567" y="5461"/>
                  </a:cubicBezTo>
                  <a:cubicBezTo>
                    <a:pt x="4669" y="5502"/>
                    <a:pt x="4750" y="5542"/>
                    <a:pt x="4852" y="5562"/>
                  </a:cubicBezTo>
                  <a:cubicBezTo>
                    <a:pt x="5054" y="5644"/>
                    <a:pt x="5278" y="5725"/>
                    <a:pt x="5481" y="5806"/>
                  </a:cubicBezTo>
                  <a:cubicBezTo>
                    <a:pt x="5582" y="5826"/>
                    <a:pt x="5684" y="5867"/>
                    <a:pt x="5785" y="5887"/>
                  </a:cubicBezTo>
                  <a:cubicBezTo>
                    <a:pt x="6008" y="5968"/>
                    <a:pt x="6232" y="6009"/>
                    <a:pt x="6455" y="6070"/>
                  </a:cubicBezTo>
                  <a:cubicBezTo>
                    <a:pt x="6557" y="6090"/>
                    <a:pt x="6638" y="6110"/>
                    <a:pt x="6719" y="6131"/>
                  </a:cubicBezTo>
                  <a:cubicBezTo>
                    <a:pt x="7348" y="6253"/>
                    <a:pt x="7998" y="6334"/>
                    <a:pt x="8667" y="6354"/>
                  </a:cubicBezTo>
                  <a:lnTo>
                    <a:pt x="8891" y="6354"/>
                  </a:lnTo>
                  <a:cubicBezTo>
                    <a:pt x="9155" y="6354"/>
                    <a:pt x="9398" y="6334"/>
                    <a:pt x="9662" y="6313"/>
                  </a:cubicBezTo>
                  <a:cubicBezTo>
                    <a:pt x="9764" y="6313"/>
                    <a:pt x="9845" y="6313"/>
                    <a:pt x="9946" y="6293"/>
                  </a:cubicBezTo>
                  <a:cubicBezTo>
                    <a:pt x="10190" y="6273"/>
                    <a:pt x="10454" y="6253"/>
                    <a:pt x="10697" y="6212"/>
                  </a:cubicBezTo>
                  <a:cubicBezTo>
                    <a:pt x="10778" y="6192"/>
                    <a:pt x="10860" y="6171"/>
                    <a:pt x="10961" y="6171"/>
                  </a:cubicBezTo>
                  <a:cubicBezTo>
                    <a:pt x="11286" y="6110"/>
                    <a:pt x="11611" y="6029"/>
                    <a:pt x="11956" y="5928"/>
                  </a:cubicBezTo>
                  <a:lnTo>
                    <a:pt x="9987"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1006150" y="1948975"/>
              <a:ext cx="275075" cy="221775"/>
            </a:xfrm>
            <a:custGeom>
              <a:avLst/>
              <a:gdLst/>
              <a:ahLst/>
              <a:cxnLst/>
              <a:rect l="l" t="t" r="r" b="b"/>
              <a:pathLst>
                <a:path w="11003" h="8871" extrusionOk="0">
                  <a:moveTo>
                    <a:pt x="9074" y="1"/>
                  </a:moveTo>
                  <a:cubicBezTo>
                    <a:pt x="8323" y="224"/>
                    <a:pt x="7592" y="447"/>
                    <a:pt x="6841" y="691"/>
                  </a:cubicBezTo>
                  <a:lnTo>
                    <a:pt x="1" y="2944"/>
                  </a:lnTo>
                  <a:lnTo>
                    <a:pt x="1970" y="8871"/>
                  </a:lnTo>
                  <a:lnTo>
                    <a:pt x="11002" y="5907"/>
                  </a:lnTo>
                  <a:lnTo>
                    <a:pt x="9074"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1232975" y="1874550"/>
              <a:ext cx="1225500" cy="329200"/>
            </a:xfrm>
            <a:custGeom>
              <a:avLst/>
              <a:gdLst/>
              <a:ahLst/>
              <a:cxnLst/>
              <a:rect l="l" t="t" r="r" b="b"/>
              <a:pathLst>
                <a:path w="49020" h="13168" extrusionOk="0">
                  <a:moveTo>
                    <a:pt x="20796" y="0"/>
                  </a:moveTo>
                  <a:cubicBezTo>
                    <a:pt x="14290" y="0"/>
                    <a:pt x="7270" y="841"/>
                    <a:pt x="1" y="2978"/>
                  </a:cubicBezTo>
                  <a:lnTo>
                    <a:pt x="1949" y="8884"/>
                  </a:lnTo>
                  <a:lnTo>
                    <a:pt x="1970" y="8884"/>
                  </a:lnTo>
                  <a:cubicBezTo>
                    <a:pt x="2579" y="8681"/>
                    <a:pt x="3167" y="8499"/>
                    <a:pt x="3776" y="8316"/>
                  </a:cubicBezTo>
                  <a:cubicBezTo>
                    <a:pt x="3959" y="8255"/>
                    <a:pt x="4162" y="8215"/>
                    <a:pt x="4365" y="8154"/>
                  </a:cubicBezTo>
                  <a:cubicBezTo>
                    <a:pt x="4771" y="8032"/>
                    <a:pt x="5197" y="7930"/>
                    <a:pt x="5603" y="7809"/>
                  </a:cubicBezTo>
                  <a:cubicBezTo>
                    <a:pt x="5826" y="7748"/>
                    <a:pt x="6050" y="7707"/>
                    <a:pt x="6253" y="7646"/>
                  </a:cubicBezTo>
                  <a:cubicBezTo>
                    <a:pt x="6699" y="7545"/>
                    <a:pt x="7146" y="7443"/>
                    <a:pt x="7572" y="7342"/>
                  </a:cubicBezTo>
                  <a:cubicBezTo>
                    <a:pt x="7734" y="7301"/>
                    <a:pt x="7897" y="7261"/>
                    <a:pt x="8059" y="7240"/>
                  </a:cubicBezTo>
                  <a:cubicBezTo>
                    <a:pt x="8648" y="7118"/>
                    <a:pt x="9216" y="6997"/>
                    <a:pt x="9784" y="6895"/>
                  </a:cubicBezTo>
                  <a:cubicBezTo>
                    <a:pt x="9987" y="6855"/>
                    <a:pt x="10190" y="6814"/>
                    <a:pt x="10393" y="6794"/>
                  </a:cubicBezTo>
                  <a:cubicBezTo>
                    <a:pt x="10779" y="6713"/>
                    <a:pt x="11165" y="6652"/>
                    <a:pt x="11530" y="6611"/>
                  </a:cubicBezTo>
                  <a:cubicBezTo>
                    <a:pt x="11773" y="6570"/>
                    <a:pt x="12017" y="6530"/>
                    <a:pt x="12261" y="6489"/>
                  </a:cubicBezTo>
                  <a:cubicBezTo>
                    <a:pt x="12606" y="6449"/>
                    <a:pt x="12971" y="6408"/>
                    <a:pt x="13316" y="6367"/>
                  </a:cubicBezTo>
                  <a:cubicBezTo>
                    <a:pt x="13539" y="6327"/>
                    <a:pt x="13783" y="6307"/>
                    <a:pt x="14006" y="6286"/>
                  </a:cubicBezTo>
                  <a:cubicBezTo>
                    <a:pt x="14514" y="6225"/>
                    <a:pt x="15041" y="6185"/>
                    <a:pt x="15549" y="6144"/>
                  </a:cubicBezTo>
                  <a:cubicBezTo>
                    <a:pt x="15772" y="6124"/>
                    <a:pt x="16016" y="6104"/>
                    <a:pt x="16259" y="6083"/>
                  </a:cubicBezTo>
                  <a:cubicBezTo>
                    <a:pt x="16604" y="6063"/>
                    <a:pt x="16929" y="6043"/>
                    <a:pt x="17254" y="6022"/>
                  </a:cubicBezTo>
                  <a:cubicBezTo>
                    <a:pt x="17538" y="6002"/>
                    <a:pt x="17802" y="6002"/>
                    <a:pt x="18066" y="5982"/>
                  </a:cubicBezTo>
                  <a:cubicBezTo>
                    <a:pt x="18350" y="5982"/>
                    <a:pt x="18614" y="5962"/>
                    <a:pt x="18898" y="5962"/>
                  </a:cubicBezTo>
                  <a:cubicBezTo>
                    <a:pt x="19182" y="5962"/>
                    <a:pt x="19446" y="5941"/>
                    <a:pt x="19730" y="5941"/>
                  </a:cubicBezTo>
                  <a:lnTo>
                    <a:pt x="20522" y="5941"/>
                  </a:lnTo>
                  <a:cubicBezTo>
                    <a:pt x="21049" y="5941"/>
                    <a:pt x="21557" y="5962"/>
                    <a:pt x="22085" y="5962"/>
                  </a:cubicBezTo>
                  <a:cubicBezTo>
                    <a:pt x="22288" y="5982"/>
                    <a:pt x="22491" y="5982"/>
                    <a:pt x="22714" y="5982"/>
                  </a:cubicBezTo>
                  <a:cubicBezTo>
                    <a:pt x="23018" y="6002"/>
                    <a:pt x="23343" y="6022"/>
                    <a:pt x="23648" y="6022"/>
                  </a:cubicBezTo>
                  <a:cubicBezTo>
                    <a:pt x="23851" y="6043"/>
                    <a:pt x="24033" y="6043"/>
                    <a:pt x="24216" y="6063"/>
                  </a:cubicBezTo>
                  <a:cubicBezTo>
                    <a:pt x="24541" y="6083"/>
                    <a:pt x="24865" y="6104"/>
                    <a:pt x="25190" y="6124"/>
                  </a:cubicBezTo>
                  <a:cubicBezTo>
                    <a:pt x="25332" y="6144"/>
                    <a:pt x="25495" y="6164"/>
                    <a:pt x="25637" y="6164"/>
                  </a:cubicBezTo>
                  <a:cubicBezTo>
                    <a:pt x="26814" y="6266"/>
                    <a:pt x="27951" y="6408"/>
                    <a:pt x="29047" y="6550"/>
                  </a:cubicBezTo>
                  <a:cubicBezTo>
                    <a:pt x="29108" y="6570"/>
                    <a:pt x="29169" y="6570"/>
                    <a:pt x="29209" y="6591"/>
                  </a:cubicBezTo>
                  <a:cubicBezTo>
                    <a:pt x="29595" y="6631"/>
                    <a:pt x="29980" y="6692"/>
                    <a:pt x="30346" y="6753"/>
                  </a:cubicBezTo>
                  <a:cubicBezTo>
                    <a:pt x="30386" y="6753"/>
                    <a:pt x="30447" y="6773"/>
                    <a:pt x="30488" y="6773"/>
                  </a:cubicBezTo>
                  <a:cubicBezTo>
                    <a:pt x="39155" y="8215"/>
                    <a:pt x="45813" y="11198"/>
                    <a:pt x="49020" y="13167"/>
                  </a:cubicBezTo>
                  <a:cubicBezTo>
                    <a:pt x="47883" y="11787"/>
                    <a:pt x="46158" y="8357"/>
                    <a:pt x="44168" y="3627"/>
                  </a:cubicBezTo>
                  <a:cubicBezTo>
                    <a:pt x="37828" y="1612"/>
                    <a:pt x="29804" y="0"/>
                    <a:pt x="20796"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1911425" y="783900"/>
              <a:ext cx="547050" cy="1419850"/>
            </a:xfrm>
            <a:custGeom>
              <a:avLst/>
              <a:gdLst/>
              <a:ahLst/>
              <a:cxnLst/>
              <a:rect l="l" t="t" r="r" b="b"/>
              <a:pathLst>
                <a:path w="21882" h="56794" extrusionOk="0">
                  <a:moveTo>
                    <a:pt x="3167" y="1"/>
                  </a:moveTo>
                  <a:lnTo>
                    <a:pt x="3167" y="1"/>
                  </a:lnTo>
                  <a:cubicBezTo>
                    <a:pt x="2558" y="1543"/>
                    <a:pt x="1503" y="3634"/>
                    <a:pt x="1" y="6049"/>
                  </a:cubicBezTo>
                  <a:cubicBezTo>
                    <a:pt x="853" y="14676"/>
                    <a:pt x="2660" y="23140"/>
                    <a:pt x="5400" y="31320"/>
                  </a:cubicBezTo>
                  <a:cubicBezTo>
                    <a:pt x="8018" y="39134"/>
                    <a:pt x="11469" y="46685"/>
                    <a:pt x="15731" y="53809"/>
                  </a:cubicBezTo>
                  <a:cubicBezTo>
                    <a:pt x="18370" y="54845"/>
                    <a:pt x="20461" y="55920"/>
                    <a:pt x="21882" y="56793"/>
                  </a:cubicBezTo>
                  <a:cubicBezTo>
                    <a:pt x="19568" y="53992"/>
                    <a:pt x="14879" y="42788"/>
                    <a:pt x="10373" y="29107"/>
                  </a:cubicBezTo>
                  <a:cubicBezTo>
                    <a:pt x="5846" y="15406"/>
                    <a:pt x="2985" y="361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1911425" y="783900"/>
              <a:ext cx="112175" cy="342550"/>
            </a:xfrm>
            <a:custGeom>
              <a:avLst/>
              <a:gdLst/>
              <a:ahLst/>
              <a:cxnLst/>
              <a:rect l="l" t="t" r="r" b="b"/>
              <a:pathLst>
                <a:path w="4487" h="13702" extrusionOk="0">
                  <a:moveTo>
                    <a:pt x="3167" y="1"/>
                  </a:moveTo>
                  <a:cubicBezTo>
                    <a:pt x="2558" y="1543"/>
                    <a:pt x="1503" y="3634"/>
                    <a:pt x="1" y="6049"/>
                  </a:cubicBezTo>
                  <a:cubicBezTo>
                    <a:pt x="265" y="8607"/>
                    <a:pt x="610" y="11164"/>
                    <a:pt x="1036" y="13701"/>
                  </a:cubicBezTo>
                  <a:cubicBezTo>
                    <a:pt x="2132" y="12220"/>
                    <a:pt x="3106" y="10758"/>
                    <a:pt x="3959" y="9419"/>
                  </a:cubicBezTo>
                  <a:cubicBezTo>
                    <a:pt x="4141" y="9114"/>
                    <a:pt x="4304" y="8830"/>
                    <a:pt x="4487" y="8566"/>
                  </a:cubicBezTo>
                  <a:cubicBezTo>
                    <a:pt x="3573" y="4547"/>
                    <a:pt x="3086" y="152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2194075" y="1925650"/>
              <a:ext cx="264400" cy="278100"/>
            </a:xfrm>
            <a:custGeom>
              <a:avLst/>
              <a:gdLst/>
              <a:ahLst/>
              <a:cxnLst/>
              <a:rect l="l" t="t" r="r" b="b"/>
              <a:pathLst>
                <a:path w="10576" h="11124" extrusionOk="0">
                  <a:moveTo>
                    <a:pt x="1" y="0"/>
                  </a:moveTo>
                  <a:lnTo>
                    <a:pt x="1" y="0"/>
                  </a:lnTo>
                  <a:cubicBezTo>
                    <a:pt x="1361" y="2761"/>
                    <a:pt x="2842" y="5480"/>
                    <a:pt x="4425" y="8139"/>
                  </a:cubicBezTo>
                  <a:cubicBezTo>
                    <a:pt x="7064" y="9175"/>
                    <a:pt x="9155" y="10250"/>
                    <a:pt x="10576" y="11123"/>
                  </a:cubicBezTo>
                  <a:cubicBezTo>
                    <a:pt x="9439" y="9743"/>
                    <a:pt x="7714" y="6313"/>
                    <a:pt x="5745" y="1583"/>
                  </a:cubicBezTo>
                  <a:cubicBezTo>
                    <a:pt x="3959" y="1015"/>
                    <a:pt x="2030" y="467"/>
                    <a:pt x="1" y="0"/>
                  </a:cubicBez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2233150" y="1393550"/>
              <a:ext cx="155300" cy="210675"/>
            </a:xfrm>
            <a:custGeom>
              <a:avLst/>
              <a:gdLst/>
              <a:ahLst/>
              <a:cxnLst/>
              <a:rect l="l" t="t" r="r" b="b"/>
              <a:pathLst>
                <a:path w="6212" h="8427" extrusionOk="0">
                  <a:moveTo>
                    <a:pt x="2205" y="1"/>
                  </a:moveTo>
                  <a:cubicBezTo>
                    <a:pt x="2048" y="1"/>
                    <a:pt x="1895" y="24"/>
                    <a:pt x="1746" y="73"/>
                  </a:cubicBezTo>
                  <a:cubicBezTo>
                    <a:pt x="447" y="499"/>
                    <a:pt x="0" y="2691"/>
                    <a:pt x="751" y="4985"/>
                  </a:cubicBezTo>
                  <a:cubicBezTo>
                    <a:pt x="1417" y="7001"/>
                    <a:pt x="2801" y="8426"/>
                    <a:pt x="4012" y="8426"/>
                  </a:cubicBezTo>
                  <a:cubicBezTo>
                    <a:pt x="4167" y="8426"/>
                    <a:pt x="4319" y="8403"/>
                    <a:pt x="4466" y="8355"/>
                  </a:cubicBezTo>
                  <a:cubicBezTo>
                    <a:pt x="5765" y="7908"/>
                    <a:pt x="6212" y="5716"/>
                    <a:pt x="5461" y="3422"/>
                  </a:cubicBezTo>
                  <a:cubicBezTo>
                    <a:pt x="4795" y="1409"/>
                    <a:pt x="3414" y="1"/>
                    <a:pt x="2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Arrow circle with solid fill">
            <a:extLst>
              <a:ext uri="{FF2B5EF4-FFF2-40B4-BE49-F238E27FC236}">
                <a16:creationId xmlns:a16="http://schemas.microsoft.com/office/drawing/2014/main" id="{4D1BE66F-C3BB-E12D-3831-088B9F75A8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7389" y="4056884"/>
            <a:ext cx="778762" cy="778762"/>
          </a:xfrm>
          <a:prstGeom prst="rect">
            <a:avLst/>
          </a:prstGeom>
        </p:spPr>
      </p:pic>
      <p:sp>
        <p:nvSpPr>
          <p:cNvPr id="6" name="Rectangle 5">
            <a:extLst>
              <a:ext uri="{FF2B5EF4-FFF2-40B4-BE49-F238E27FC236}">
                <a16:creationId xmlns:a16="http://schemas.microsoft.com/office/drawing/2014/main" id="{5E1A4413-F221-0F47-4283-47B51103C3E4}"/>
              </a:ext>
            </a:extLst>
          </p:cNvPr>
          <p:cNvSpPr/>
          <p:nvPr/>
        </p:nvSpPr>
        <p:spPr>
          <a:xfrm>
            <a:off x="3319780" y="4173953"/>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 name="Google Shape;12073;p91">
            <a:extLst>
              <a:ext uri="{FF2B5EF4-FFF2-40B4-BE49-F238E27FC236}">
                <a16:creationId xmlns:a16="http://schemas.microsoft.com/office/drawing/2014/main" id="{EFD8CAC6-36E6-0892-D8B2-7ABDA656A1D9}"/>
              </a:ext>
            </a:extLst>
          </p:cNvPr>
          <p:cNvSpPr/>
          <p:nvPr/>
        </p:nvSpPr>
        <p:spPr>
          <a:xfrm>
            <a:off x="4319771" y="4224104"/>
            <a:ext cx="527180" cy="48499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6E79E4"/>
          </a:solidFill>
          <a:ln>
            <a:solidFill>
              <a:srgbClr val="6E79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Rectangle 6">
            <a:extLst>
              <a:ext uri="{FF2B5EF4-FFF2-40B4-BE49-F238E27FC236}">
                <a16:creationId xmlns:a16="http://schemas.microsoft.com/office/drawing/2014/main" id="{FCBA0B48-80E9-73DB-69A2-BE0FD446490F}"/>
              </a:ext>
            </a:extLst>
          </p:cNvPr>
          <p:cNvSpPr/>
          <p:nvPr/>
        </p:nvSpPr>
        <p:spPr>
          <a:xfrm>
            <a:off x="6019475" y="4173618"/>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11" name="Graphic 10" descr="Game controller with solid fill">
            <a:extLst>
              <a:ext uri="{FF2B5EF4-FFF2-40B4-BE49-F238E27FC236}">
                <a16:creationId xmlns:a16="http://schemas.microsoft.com/office/drawing/2014/main" id="{21C957F6-7B32-7F14-66E0-707F14F86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6437" y="4131046"/>
            <a:ext cx="650174" cy="6501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0"/>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3800"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0"/>
          <p:cNvSpPr txBox="1">
            <a:spLocks noGrp="1"/>
          </p:cNvSpPr>
          <p:nvPr>
            <p:ph type="subTitle" idx="1"/>
          </p:nvPr>
        </p:nvSpPr>
        <p:spPr>
          <a:xfrm>
            <a:off x="7200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Brief introduction for the Gesture Controlled Game.</a:t>
            </a:r>
            <a:endParaRPr sz="1200" dirty="0"/>
          </a:p>
        </p:txBody>
      </p:sp>
      <p:sp>
        <p:nvSpPr>
          <p:cNvPr id="414" name="Google Shape;414;p40"/>
          <p:cNvSpPr txBox="1">
            <a:spLocks noGrp="1"/>
          </p:cNvSpPr>
          <p:nvPr>
            <p:ph type="title"/>
          </p:nvPr>
        </p:nvSpPr>
        <p:spPr>
          <a:xfrm>
            <a:off x="7200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415" name="Google Shape;415;p40"/>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6" name="Google Shape;416;p40"/>
          <p:cNvSpPr txBox="1">
            <a:spLocks noGrp="1"/>
          </p:cNvSpPr>
          <p:nvPr>
            <p:ph type="title" idx="3"/>
          </p:nvPr>
        </p:nvSpPr>
        <p:spPr>
          <a:xfrm>
            <a:off x="3403800" y="1589800"/>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endParaRPr dirty="0"/>
          </a:p>
        </p:txBody>
      </p:sp>
      <p:sp>
        <p:nvSpPr>
          <p:cNvPr id="417" name="Google Shape;417;p40"/>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8" name="Google Shape;418;p40"/>
          <p:cNvSpPr txBox="1">
            <a:spLocks noGrp="1"/>
          </p:cNvSpPr>
          <p:nvPr>
            <p:ph type="subTitle" idx="5"/>
          </p:nvPr>
        </p:nvSpPr>
        <p:spPr>
          <a:xfrm>
            <a:off x="34038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Highlighting the tools used for the project.</a:t>
            </a:r>
          </a:p>
        </p:txBody>
      </p:sp>
      <p:sp>
        <p:nvSpPr>
          <p:cNvPr id="419" name="Google Shape;419;p40"/>
          <p:cNvSpPr txBox="1">
            <a:spLocks noGrp="1"/>
          </p:cNvSpPr>
          <p:nvPr>
            <p:ph type="title" idx="6"/>
          </p:nvPr>
        </p:nvSpPr>
        <p:spPr>
          <a:xfrm>
            <a:off x="60876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endParaRPr dirty="0"/>
          </a:p>
        </p:txBody>
      </p:sp>
      <p:sp>
        <p:nvSpPr>
          <p:cNvPr id="420" name="Google Shape;420;p40"/>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21" name="Google Shape;421;p40"/>
          <p:cNvSpPr txBox="1">
            <a:spLocks noGrp="1"/>
          </p:cNvSpPr>
          <p:nvPr>
            <p:ph type="subTitle" idx="8"/>
          </p:nvPr>
        </p:nvSpPr>
        <p:spPr>
          <a:xfrm>
            <a:off x="6087600" y="2229832"/>
            <a:ext cx="2432600" cy="571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Walking through the creation of the AI-enhanced game.</a:t>
            </a:r>
            <a:endParaRPr sz="1200" dirty="0"/>
          </a:p>
        </p:txBody>
      </p:sp>
      <p:sp>
        <p:nvSpPr>
          <p:cNvPr id="422" name="Google Shape;422;p40"/>
          <p:cNvSpPr txBox="1">
            <a:spLocks noGrp="1"/>
          </p:cNvSpPr>
          <p:nvPr>
            <p:ph type="title" idx="9"/>
          </p:nvPr>
        </p:nvSpPr>
        <p:spPr>
          <a:xfrm>
            <a:off x="7200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Challenges Faced</a:t>
            </a:r>
            <a:endParaRPr dirty="0">
              <a:solidFill>
                <a:schemeClr val="accent2"/>
              </a:solidFill>
            </a:endParaRPr>
          </a:p>
        </p:txBody>
      </p:sp>
      <p:sp>
        <p:nvSpPr>
          <p:cNvPr id="423" name="Google Shape;423;p40"/>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4" name="Google Shape;424;p40"/>
          <p:cNvSpPr txBox="1">
            <a:spLocks noGrp="1"/>
          </p:cNvSpPr>
          <p:nvPr>
            <p:ph type="subTitle" idx="14"/>
          </p:nvPr>
        </p:nvSpPr>
        <p:spPr>
          <a:xfrm>
            <a:off x="7200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Sharing the hurdles that were encountered.</a:t>
            </a:r>
            <a:endParaRPr sz="1200" dirty="0"/>
          </a:p>
        </p:txBody>
      </p:sp>
      <p:sp>
        <p:nvSpPr>
          <p:cNvPr id="425" name="Google Shape;425;p40"/>
          <p:cNvSpPr txBox="1">
            <a:spLocks noGrp="1"/>
          </p:cNvSpPr>
          <p:nvPr>
            <p:ph type="title" idx="15"/>
          </p:nvPr>
        </p:nvSpPr>
        <p:spPr>
          <a:xfrm>
            <a:off x="34038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Results and Evaluation</a:t>
            </a:r>
            <a:endParaRPr dirty="0">
              <a:solidFill>
                <a:schemeClr val="accent2"/>
              </a:solidFill>
            </a:endParaRPr>
          </a:p>
        </p:txBody>
      </p:sp>
      <p:sp>
        <p:nvSpPr>
          <p:cNvPr id="426" name="Google Shape;426;p40"/>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7" name="Google Shape;427;p40"/>
          <p:cNvSpPr txBox="1">
            <a:spLocks noGrp="1"/>
          </p:cNvSpPr>
          <p:nvPr>
            <p:ph type="subTitle" idx="17"/>
          </p:nvPr>
        </p:nvSpPr>
        <p:spPr>
          <a:xfrm>
            <a:off x="34038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Showcasing the game's performance and design.</a:t>
            </a:r>
            <a:endParaRPr sz="1200" dirty="0"/>
          </a:p>
        </p:txBody>
      </p:sp>
      <p:sp>
        <p:nvSpPr>
          <p:cNvPr id="428" name="Google Shape;428;p40"/>
          <p:cNvSpPr txBox="1">
            <a:spLocks noGrp="1"/>
          </p:cNvSpPr>
          <p:nvPr>
            <p:ph type="title" idx="18"/>
          </p:nvPr>
        </p:nvSpPr>
        <p:spPr>
          <a:xfrm>
            <a:off x="6087600" y="3475699"/>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Conclusion</a:t>
            </a:r>
            <a:endParaRPr dirty="0">
              <a:solidFill>
                <a:schemeClr val="accent2"/>
              </a:solidFill>
            </a:endParaRPr>
          </a:p>
        </p:txBody>
      </p:sp>
      <p:sp>
        <p:nvSpPr>
          <p:cNvPr id="429" name="Google Shape;429;p40"/>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0" name="Google Shape;430;p40"/>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Reflecting on insights gained and the project's impact.</a:t>
            </a:r>
            <a:endParaRPr sz="1200" dirty="0"/>
          </a:p>
        </p:txBody>
      </p:sp>
      <p:sp>
        <p:nvSpPr>
          <p:cNvPr id="431" name="Google Shape;431;p40"/>
          <p:cNvSpPr txBox="1">
            <a:spLocks noGrp="1"/>
          </p:cNvSpPr>
          <p:nvPr>
            <p:ph type="title" idx="21"/>
          </p:nvPr>
        </p:nvSpPr>
        <p:spPr>
          <a:xfrm>
            <a:off x="720000" y="28827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OVERVIEW</a:t>
            </a:r>
            <a:endParaRPr sz="4400" dirty="0"/>
          </a:p>
        </p:txBody>
      </p:sp>
      <p:sp>
        <p:nvSpPr>
          <p:cNvPr id="432" name="Google Shape;432;p40"/>
          <p:cNvSpPr/>
          <p:nvPr/>
        </p:nvSpPr>
        <p:spPr>
          <a:xfrm>
            <a:off x="8262473" y="1570679"/>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186863" y="823412"/>
            <a:ext cx="537556" cy="136576"/>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527;p89">
            <a:extLst>
              <a:ext uri="{FF2B5EF4-FFF2-40B4-BE49-F238E27FC236}">
                <a16:creationId xmlns:a16="http://schemas.microsoft.com/office/drawing/2014/main" id="{EA9A895D-7312-571E-2FAF-0F99E27BF6B0}"/>
              </a:ext>
            </a:extLst>
          </p:cNvPr>
          <p:cNvGrpSpPr/>
          <p:nvPr/>
        </p:nvGrpSpPr>
        <p:grpSpPr>
          <a:xfrm>
            <a:off x="5396769" y="2987705"/>
            <a:ext cx="358199" cy="272648"/>
            <a:chOff x="-47527350" y="2747625"/>
            <a:chExt cx="300100" cy="228425"/>
          </a:xfrm>
        </p:grpSpPr>
        <p:sp>
          <p:nvSpPr>
            <p:cNvPr id="3" name="Google Shape;11528;p89">
              <a:extLst>
                <a:ext uri="{FF2B5EF4-FFF2-40B4-BE49-F238E27FC236}">
                  <a16:creationId xmlns:a16="http://schemas.microsoft.com/office/drawing/2014/main" id="{CCF19085-1292-971E-764D-8B50E129856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529;p89">
              <a:extLst>
                <a:ext uri="{FF2B5EF4-FFF2-40B4-BE49-F238E27FC236}">
                  <a16:creationId xmlns:a16="http://schemas.microsoft.com/office/drawing/2014/main" id="{445442D0-BBB7-8408-82F6-C1F7CB061B5F}"/>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30;p89">
              <a:extLst>
                <a:ext uri="{FF2B5EF4-FFF2-40B4-BE49-F238E27FC236}">
                  <a16:creationId xmlns:a16="http://schemas.microsoft.com/office/drawing/2014/main" id="{CED19D10-4CF8-6EAD-93DA-1AC97CA8B712}"/>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31;p89">
              <a:extLst>
                <a:ext uri="{FF2B5EF4-FFF2-40B4-BE49-F238E27FC236}">
                  <a16:creationId xmlns:a16="http://schemas.microsoft.com/office/drawing/2014/main" id="{8F389F7A-2BDB-CACF-C565-48748847327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32;p89">
              <a:extLst>
                <a:ext uri="{FF2B5EF4-FFF2-40B4-BE49-F238E27FC236}">
                  <a16:creationId xmlns:a16="http://schemas.microsoft.com/office/drawing/2014/main" id="{F4233232-239A-E12E-5F40-A7A3E314A8B0}"/>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33;p89">
              <a:extLst>
                <a:ext uri="{FF2B5EF4-FFF2-40B4-BE49-F238E27FC236}">
                  <a16:creationId xmlns:a16="http://schemas.microsoft.com/office/drawing/2014/main" id="{676CC204-A6AF-78B2-E14E-558CF228B6F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073;p91">
            <a:extLst>
              <a:ext uri="{FF2B5EF4-FFF2-40B4-BE49-F238E27FC236}">
                <a16:creationId xmlns:a16="http://schemas.microsoft.com/office/drawing/2014/main" id="{8F0259BA-B7DB-B4C1-ADE0-6365E499AFBB}"/>
              </a:ext>
            </a:extLst>
          </p:cNvPr>
          <p:cNvSpPr/>
          <p:nvPr/>
        </p:nvSpPr>
        <p:spPr>
          <a:xfrm>
            <a:off x="8136027" y="2969754"/>
            <a:ext cx="350272" cy="322245"/>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2075;p91">
            <a:extLst>
              <a:ext uri="{FF2B5EF4-FFF2-40B4-BE49-F238E27FC236}">
                <a16:creationId xmlns:a16="http://schemas.microsoft.com/office/drawing/2014/main" id="{C0E94F1D-7613-86BB-AF87-94C500E45447}"/>
              </a:ext>
            </a:extLst>
          </p:cNvPr>
          <p:cNvGrpSpPr/>
          <p:nvPr/>
        </p:nvGrpSpPr>
        <p:grpSpPr>
          <a:xfrm>
            <a:off x="2808073" y="1105784"/>
            <a:ext cx="255472" cy="331659"/>
            <a:chOff x="-3462150" y="2046625"/>
            <a:chExt cx="224500" cy="291450"/>
          </a:xfrm>
        </p:grpSpPr>
        <p:sp>
          <p:nvSpPr>
            <p:cNvPr id="11" name="Google Shape;12076;p91">
              <a:extLst>
                <a:ext uri="{FF2B5EF4-FFF2-40B4-BE49-F238E27FC236}">
                  <a16:creationId xmlns:a16="http://schemas.microsoft.com/office/drawing/2014/main" id="{FC31C01C-71F4-E888-AE48-754A6C9C0337}"/>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77;p91">
              <a:extLst>
                <a:ext uri="{FF2B5EF4-FFF2-40B4-BE49-F238E27FC236}">
                  <a16:creationId xmlns:a16="http://schemas.microsoft.com/office/drawing/2014/main" id="{E42F6A96-B4E5-7A08-BC73-0D89641A7E63}"/>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8;p91">
              <a:extLst>
                <a:ext uri="{FF2B5EF4-FFF2-40B4-BE49-F238E27FC236}">
                  <a16:creationId xmlns:a16="http://schemas.microsoft.com/office/drawing/2014/main" id="{3E42D3A9-325A-562A-B7E0-C45FA56CCDC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79;p91">
              <a:extLst>
                <a:ext uri="{FF2B5EF4-FFF2-40B4-BE49-F238E27FC236}">
                  <a16:creationId xmlns:a16="http://schemas.microsoft.com/office/drawing/2014/main" id="{8CB95F02-3236-84FD-2B77-5303D51FC9E1}"/>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0;p91">
              <a:extLst>
                <a:ext uri="{FF2B5EF4-FFF2-40B4-BE49-F238E27FC236}">
                  <a16:creationId xmlns:a16="http://schemas.microsoft.com/office/drawing/2014/main" id="{C7581F4D-71F3-00F8-EB7C-DD46B9E17A24}"/>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1;p91">
              <a:extLst>
                <a:ext uri="{FF2B5EF4-FFF2-40B4-BE49-F238E27FC236}">
                  <a16:creationId xmlns:a16="http://schemas.microsoft.com/office/drawing/2014/main" id="{A3526CC7-6BAB-9768-94C1-BC5087EDC0E8}"/>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2;p91">
              <a:extLst>
                <a:ext uri="{FF2B5EF4-FFF2-40B4-BE49-F238E27FC236}">
                  <a16:creationId xmlns:a16="http://schemas.microsoft.com/office/drawing/2014/main" id="{609CBC2E-020C-5140-D29A-75C05B35494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457;p89">
            <a:extLst>
              <a:ext uri="{FF2B5EF4-FFF2-40B4-BE49-F238E27FC236}">
                <a16:creationId xmlns:a16="http://schemas.microsoft.com/office/drawing/2014/main" id="{301F2ECF-7394-C2F5-DBD1-D91E82CABD61}"/>
              </a:ext>
            </a:extLst>
          </p:cNvPr>
          <p:cNvGrpSpPr/>
          <p:nvPr/>
        </p:nvGrpSpPr>
        <p:grpSpPr>
          <a:xfrm>
            <a:off x="2766421" y="2977433"/>
            <a:ext cx="290081" cy="339135"/>
            <a:chOff x="-48237000" y="2342650"/>
            <a:chExt cx="256800" cy="300225"/>
          </a:xfrm>
        </p:grpSpPr>
        <p:sp>
          <p:nvSpPr>
            <p:cNvPr id="19" name="Google Shape;11458;p89">
              <a:extLst>
                <a:ext uri="{FF2B5EF4-FFF2-40B4-BE49-F238E27FC236}">
                  <a16:creationId xmlns:a16="http://schemas.microsoft.com/office/drawing/2014/main" id="{672CC6F6-69CE-C6B3-05C7-B375087E4941}"/>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59;p89">
              <a:extLst>
                <a:ext uri="{FF2B5EF4-FFF2-40B4-BE49-F238E27FC236}">
                  <a16:creationId xmlns:a16="http://schemas.microsoft.com/office/drawing/2014/main" id="{B9251FDC-9F38-F36D-6A36-24FFB5237A4F}"/>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60;p89">
              <a:extLst>
                <a:ext uri="{FF2B5EF4-FFF2-40B4-BE49-F238E27FC236}">
                  <a16:creationId xmlns:a16="http://schemas.microsoft.com/office/drawing/2014/main" id="{7D2F8265-5EAA-2FBA-9BE1-17D5622F670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535;p89">
            <a:extLst>
              <a:ext uri="{FF2B5EF4-FFF2-40B4-BE49-F238E27FC236}">
                <a16:creationId xmlns:a16="http://schemas.microsoft.com/office/drawing/2014/main" id="{2B7E5C1B-DCB1-B1F4-E7DA-4C0A4A9D341E}"/>
              </a:ext>
            </a:extLst>
          </p:cNvPr>
          <p:cNvGrpSpPr/>
          <p:nvPr/>
        </p:nvGrpSpPr>
        <p:grpSpPr>
          <a:xfrm>
            <a:off x="8173787" y="1139713"/>
            <a:ext cx="298965" cy="262855"/>
            <a:chOff x="-45664625" y="2352225"/>
            <a:chExt cx="300125" cy="263875"/>
          </a:xfrm>
        </p:grpSpPr>
        <p:sp>
          <p:nvSpPr>
            <p:cNvPr id="23" name="Google Shape;11536;p89">
              <a:extLst>
                <a:ext uri="{FF2B5EF4-FFF2-40B4-BE49-F238E27FC236}">
                  <a16:creationId xmlns:a16="http://schemas.microsoft.com/office/drawing/2014/main" id="{9D8122EE-D0D6-A608-847B-CA8603B2E485}"/>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7;p89">
              <a:extLst>
                <a:ext uri="{FF2B5EF4-FFF2-40B4-BE49-F238E27FC236}">
                  <a16:creationId xmlns:a16="http://schemas.microsoft.com/office/drawing/2014/main" id="{38448282-0A59-EC28-1E32-B36B8F11ECA6}"/>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38;p89">
              <a:extLst>
                <a:ext uri="{FF2B5EF4-FFF2-40B4-BE49-F238E27FC236}">
                  <a16:creationId xmlns:a16="http://schemas.microsoft.com/office/drawing/2014/main" id="{6460E398-82F4-E28C-6316-8AFA79B581D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39;p89">
              <a:extLst>
                <a:ext uri="{FF2B5EF4-FFF2-40B4-BE49-F238E27FC236}">
                  <a16:creationId xmlns:a16="http://schemas.microsoft.com/office/drawing/2014/main" id="{DC8DA395-E98B-8148-E225-47CE9595521C}"/>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40;p89">
              <a:extLst>
                <a:ext uri="{FF2B5EF4-FFF2-40B4-BE49-F238E27FC236}">
                  <a16:creationId xmlns:a16="http://schemas.microsoft.com/office/drawing/2014/main" id="{F752DE42-623F-16F5-EBE7-16C952DC429E}"/>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41;p89">
              <a:extLst>
                <a:ext uri="{FF2B5EF4-FFF2-40B4-BE49-F238E27FC236}">
                  <a16:creationId xmlns:a16="http://schemas.microsoft.com/office/drawing/2014/main" id="{39024724-E90F-BDD2-3863-AD7FBC80369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2;p89">
              <a:extLst>
                <a:ext uri="{FF2B5EF4-FFF2-40B4-BE49-F238E27FC236}">
                  <a16:creationId xmlns:a16="http://schemas.microsoft.com/office/drawing/2014/main" id="{E8328500-E0A6-7711-D33B-09ED350DB618}"/>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11043;p88">
            <a:extLst>
              <a:ext uri="{FF2B5EF4-FFF2-40B4-BE49-F238E27FC236}">
                <a16:creationId xmlns:a16="http://schemas.microsoft.com/office/drawing/2014/main" id="{55A2001B-96C7-FCCD-7301-24C958E4FAF5}"/>
              </a:ext>
            </a:extLst>
          </p:cNvPr>
          <p:cNvGrpSpPr/>
          <p:nvPr/>
        </p:nvGrpSpPr>
        <p:grpSpPr>
          <a:xfrm>
            <a:off x="5461275" y="1155987"/>
            <a:ext cx="308221" cy="296298"/>
            <a:chOff x="-31889058" y="2658952"/>
            <a:chExt cx="302475" cy="290775"/>
          </a:xfrm>
        </p:grpSpPr>
        <p:sp>
          <p:nvSpPr>
            <p:cNvPr id="393" name="Google Shape;11044;p88">
              <a:extLst>
                <a:ext uri="{FF2B5EF4-FFF2-40B4-BE49-F238E27FC236}">
                  <a16:creationId xmlns:a16="http://schemas.microsoft.com/office/drawing/2014/main" id="{3D957755-284A-A623-9540-96FD0013C0FB}"/>
                </a:ext>
              </a:extLst>
            </p:cNvPr>
            <p:cNvSpPr/>
            <p:nvPr/>
          </p:nvSpPr>
          <p:spPr>
            <a:xfrm>
              <a:off x="-31889058" y="2658952"/>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1045;p88">
              <a:extLst>
                <a:ext uri="{FF2B5EF4-FFF2-40B4-BE49-F238E27FC236}">
                  <a16:creationId xmlns:a16="http://schemas.microsoft.com/office/drawing/2014/main" id="{CE25D3CD-FCEA-92CF-4E03-20DD5F91ACE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endParaRPr lang="en-GB" dirty="0">
              <a:solidFill>
                <a:schemeClr val="accent2"/>
              </a:solidFill>
            </a:endParaRPr>
          </a:p>
          <a:p>
            <a:pPr marL="0" lvl="0" indent="0" algn="just" rtl="0">
              <a:spcBef>
                <a:spcPts val="0"/>
              </a:spcBef>
              <a:spcAft>
                <a:spcPts val="0"/>
              </a:spcAft>
              <a:buClr>
                <a:schemeClr val="hlink"/>
              </a:buClr>
              <a:buSzPts val="1100"/>
              <a:buFont typeface="Arial"/>
              <a:buNone/>
            </a:pPr>
            <a:r>
              <a:rPr lang="en-GB" dirty="0">
                <a:solidFill>
                  <a:schemeClr val="accent2"/>
                </a:solidFill>
              </a:rPr>
              <a:t>This project brought together classic gaming and modern AI, creating a unique hand-gesture controlled Pac-Man game. It showed how AI can make games more immersive and taught me valuable lessons in tackling complex challenges. The project underlines AI's vast potential for transforming digital interactivity across many fields.</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Cherries Pacman Pixel Art Maker - Pacman Cherry Pixel Art Png,Pacman  Transparent - free transparent png images - pngaaa.com">
            <a:extLst>
              <a:ext uri="{FF2B5EF4-FFF2-40B4-BE49-F238E27FC236}">
                <a16:creationId xmlns:a16="http://schemas.microsoft.com/office/drawing/2014/main" id="{66845646-05A3-718D-ED0C-5BC8FC3937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383" b="90000" l="7889" r="93556">
                        <a14:foregroundMark x1="44222" y1="27340" x2="44222" y2="27340"/>
                        <a14:foregroundMark x1="55222" y1="23617" x2="55222" y2="23617"/>
                        <a14:foregroundMark x1="66556" y1="17234" x2="66556" y2="17234"/>
                        <a14:foregroundMark x1="76667" y1="11702" x2="76667" y2="11702"/>
                        <a14:foregroundMark x1="93556" y1="6383" x2="93556" y2="6383"/>
                        <a14:foregroundMark x1="79889" y1="10532" x2="79889" y2="10532"/>
                        <a14:foregroundMark x1="66556" y1="17660" x2="66556" y2="17660"/>
                        <a14:foregroundMark x1="56444" y1="23404" x2="56444" y2="23404"/>
                        <a14:foregroundMark x1="45111" y1="27979" x2="45111" y2="27979"/>
                        <a14:foregroundMark x1="30222" y1="33830" x2="30222" y2="33830"/>
                        <a14:foregroundMark x1="7889" y1="54043" x2="7889" y2="54043"/>
                      </a14:backgroundRemoval>
                    </a14:imgEffect>
                  </a14:imgLayer>
                </a14:imgProps>
              </a:ext>
              <a:ext uri="{28A0092B-C50C-407E-A947-70E740481C1C}">
                <a14:useLocalDpi xmlns:a14="http://schemas.microsoft.com/office/drawing/2010/main" val="0"/>
              </a:ext>
            </a:extLst>
          </a:blip>
          <a:srcRect/>
          <a:stretch>
            <a:fillRect/>
          </a:stretch>
        </p:blipFill>
        <p:spPr bwMode="auto">
          <a:xfrm>
            <a:off x="6383864" y="3758108"/>
            <a:ext cx="1451742" cy="151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6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8"/>
          <p:cNvSpPr txBox="1">
            <a:spLocks noGrp="1"/>
          </p:cNvSpPr>
          <p:nvPr>
            <p:ph type="title"/>
          </p:nvPr>
        </p:nvSpPr>
        <p:spPr>
          <a:xfrm>
            <a:off x="2014500" y="1816200"/>
            <a:ext cx="51150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a:t>
            </a:r>
            <a:r>
              <a:rPr lang="en" dirty="0"/>
              <a:t>hank you!</a:t>
            </a:r>
            <a:endParaRPr dirty="0"/>
          </a:p>
        </p:txBody>
      </p:sp>
      <p:grpSp>
        <p:nvGrpSpPr>
          <p:cNvPr id="8" name="Group 7">
            <a:extLst>
              <a:ext uri="{FF2B5EF4-FFF2-40B4-BE49-F238E27FC236}">
                <a16:creationId xmlns:a16="http://schemas.microsoft.com/office/drawing/2014/main" id="{E429458E-2837-E8E8-6B3F-ABF0F0C3BDB6}"/>
              </a:ext>
            </a:extLst>
          </p:cNvPr>
          <p:cNvGrpSpPr/>
          <p:nvPr/>
        </p:nvGrpSpPr>
        <p:grpSpPr>
          <a:xfrm>
            <a:off x="1920813" y="3362812"/>
            <a:ext cx="5302373" cy="1491204"/>
            <a:chOff x="1317964" y="3112340"/>
            <a:chExt cx="6943077" cy="1952625"/>
          </a:xfrm>
        </p:grpSpPr>
        <p:pic>
          <p:nvPicPr>
            <p:cNvPr id="2050" name="Picture 2" descr="Pixelated Pac-Man ghost, Ms. Pac-Man Ghosts Video game, Pac-Man Ghost s,  game, text, logo png | PNGWing">
              <a:extLst>
                <a:ext uri="{FF2B5EF4-FFF2-40B4-BE49-F238E27FC236}">
                  <a16:creationId xmlns:a16="http://schemas.microsoft.com/office/drawing/2014/main" id="{89A882E7-BA60-8F1E-3D17-6FA32C14DB3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56" b="89756" l="5652" r="55870">
                          <a14:foregroundMark x1="12283" y1="19024" x2="12609" y2="22927"/>
                          <a14:foregroundMark x1="10870" y1="43902" x2="10870" y2="43902"/>
                          <a14:foregroundMark x1="18804" y1="32195" x2="18804" y2="32195"/>
                          <a14:foregroundMark x1="17935" y1="44390" x2="17935" y2="44390"/>
                          <a14:foregroundMark x1="42500" y1="31707" x2="42500" y2="31707"/>
                          <a14:foregroundMark x1="41413" y1="42927" x2="41413" y2="42927"/>
                          <a14:foregroundMark x1="41630" y1="56585" x2="55870" y2="62439"/>
                          <a14:foregroundMark x1="54239" y1="42927" x2="54239" y2="42927"/>
                          <a14:foregroundMark x1="47283" y1="45366" x2="47283" y2="45366"/>
                          <a14:foregroundMark x1="54891" y1="31220" x2="54891" y2="31220"/>
                          <a14:foregroundMark x1="18370" y1="40976" x2="18370" y2="40976"/>
                          <a14:foregroundMark x1="29457" y1="43415" x2="29457" y2="43415"/>
                          <a14:foregroundMark x1="32283" y1="46341" x2="33478" y2="59024"/>
                          <a14:foregroundMark x1="36739" y1="30244" x2="36739" y2="3024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r="42909"/>
            <a:stretch/>
          </p:blipFill>
          <p:spPr bwMode="auto">
            <a:xfrm>
              <a:off x="1317964" y="3112340"/>
              <a:ext cx="5002937"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xelated Pac-Man ghost, Ms. Pac-Man Ghosts Video game, Pac-Man Ghost s,  game, text, logo png | PNGWing">
              <a:extLst>
                <a:ext uri="{FF2B5EF4-FFF2-40B4-BE49-F238E27FC236}">
                  <a16:creationId xmlns:a16="http://schemas.microsoft.com/office/drawing/2014/main" id="{C2902093-D924-0AEB-CCF2-A0B8795E06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78615" r="97624"/>
                      </a14:imgEffect>
                      <a14:imgEffect>
                        <a14:brightnessContrast bright="-20000" contrast="40000"/>
                      </a14:imgEffect>
                    </a14:imgLayer>
                  </a14:imgProps>
                </a:ext>
                <a:ext uri="{28A0092B-C50C-407E-A947-70E740481C1C}">
                  <a14:useLocalDpi xmlns:a14="http://schemas.microsoft.com/office/drawing/2010/main" val="0"/>
                </a:ext>
              </a:extLst>
            </a:blip>
            <a:srcRect l="76239"/>
            <a:stretch/>
          </p:blipFill>
          <p:spPr bwMode="auto">
            <a:xfrm>
              <a:off x="6178858" y="3112340"/>
              <a:ext cx="2082183" cy="19526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r>
              <a:rPr lang="en-GB" dirty="0"/>
              <a:t>n</a:t>
            </a:r>
            <a:r>
              <a:rPr lang="en" dirty="0"/>
              <a:t>troduction</a:t>
            </a:r>
            <a:endParaRPr dirty="0"/>
          </a:p>
        </p:txBody>
      </p:sp>
      <p:sp>
        <p:nvSpPr>
          <p:cNvPr id="459" name="Google Shape;459;p42"/>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0" name="Google Shape;460;p42"/>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400" dirty="0"/>
              <a:t>Brief introduction for the Gesture Controlled Game.</a:t>
            </a:r>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2"/>
          <p:cNvGrpSpPr/>
          <p:nvPr/>
        </p:nvGrpSpPr>
        <p:grpSpPr>
          <a:xfrm>
            <a:off x="2881200" y="4514854"/>
            <a:ext cx="3397850" cy="187275"/>
            <a:chOff x="-3237675" y="-1132050"/>
            <a:chExt cx="3397850" cy="187275"/>
          </a:xfrm>
        </p:grpSpPr>
        <p:sp>
          <p:nvSpPr>
            <p:cNvPr id="468" name="Google Shape;468;p4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2"/>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Introduction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GB" dirty="0">
                <a:solidFill>
                  <a:schemeClr val="accent2"/>
                </a:solidFill>
              </a:rPr>
              <a:t>The project revolves around enhancing the traditional Pac-Man game experience by infusing artificial intelligence and gesture-based controls. Leveraging the power of AI, a model is trained to interpret unique hand movements, subsequently guiding the in-game Pac-Man character. The motivation behind this endeavour is to explore innovative ways to enrich gaming experiences, merging a classic with advanced technology to deliver a unique and engaging form of interactive entertainment.</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p:nvPr/>
        </p:nvSpPr>
        <p:spPr>
          <a:xfrm>
            <a:off x="6145081" y="11643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80800"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715100"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p>
        </p:txBody>
      </p:sp>
      <p:sp>
        <p:nvSpPr>
          <p:cNvPr id="603" name="Google Shape;603;p48"/>
          <p:cNvSpPr txBox="1">
            <a:spLocks noGrp="1"/>
          </p:cNvSpPr>
          <p:nvPr>
            <p:ph type="title" idx="2"/>
          </p:nvPr>
        </p:nvSpPr>
        <p:spPr>
          <a:xfrm>
            <a:off x="1039142"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04" name="Google Shape;604;p48"/>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t>Highlighting the tools used for the project.</a:t>
            </a:r>
          </a:p>
        </p:txBody>
      </p:sp>
      <p:grpSp>
        <p:nvGrpSpPr>
          <p:cNvPr id="605" name="Google Shape;605;p48"/>
          <p:cNvGrpSpPr/>
          <p:nvPr/>
        </p:nvGrpSpPr>
        <p:grpSpPr>
          <a:xfrm rot="-5400000">
            <a:off x="328789" y="1830282"/>
            <a:ext cx="772605" cy="196301"/>
            <a:chOff x="2641350" y="846250"/>
            <a:chExt cx="413600" cy="105075"/>
          </a:xfrm>
        </p:grpSpPr>
        <p:sp>
          <p:nvSpPr>
            <p:cNvPr id="606" name="Google Shape;606;p4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0" name="Google Shape;610;p48"/>
          <p:cNvCxnSpPr/>
          <p:nvPr/>
        </p:nvCxnSpPr>
        <p:spPr>
          <a:xfrm>
            <a:off x="453675" y="4411950"/>
            <a:ext cx="5442600" cy="5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47"/>
          <p:cNvSpPr/>
          <p:nvPr/>
        </p:nvSpPr>
        <p:spPr>
          <a:xfrm>
            <a:off x="4759004"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MT" dirty="0"/>
          </a:p>
        </p:txBody>
      </p:sp>
      <p:sp>
        <p:nvSpPr>
          <p:cNvPr id="588" name="Google Shape;588;p47"/>
          <p:cNvSpPr/>
          <p:nvPr/>
        </p:nvSpPr>
        <p:spPr>
          <a:xfrm>
            <a:off x="719500"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txBox="1">
            <a:spLocks noGrp="1"/>
          </p:cNvSpPr>
          <p:nvPr>
            <p:ph type="subTitle" idx="3"/>
          </p:nvPr>
        </p:nvSpPr>
        <p:spPr>
          <a:xfrm>
            <a:off x="1053896" y="2464800"/>
            <a:ext cx="3001108" cy="21765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The cornerstone of this project is Google's Teachable Machine, an intuitive tool that allows for easy training of machine learning models using image data. This tool allowed me to capture the hand gestures representing the different movement directions, which were ultimately sued as the game’s controls.</a:t>
            </a:r>
          </a:p>
        </p:txBody>
      </p:sp>
      <p:sp>
        <p:nvSpPr>
          <p:cNvPr id="4" name="Google Shape;591;p47">
            <a:extLst>
              <a:ext uri="{FF2B5EF4-FFF2-40B4-BE49-F238E27FC236}">
                <a16:creationId xmlns:a16="http://schemas.microsoft.com/office/drawing/2014/main" id="{73F54D4D-4F2B-D217-E27C-CA9AC6815669}"/>
              </a:ext>
            </a:extLst>
          </p:cNvPr>
          <p:cNvSpPr txBox="1">
            <a:spLocks/>
          </p:cNvSpPr>
          <p:nvPr/>
        </p:nvSpPr>
        <p:spPr>
          <a:xfrm>
            <a:off x="5088996" y="2437083"/>
            <a:ext cx="3001108" cy="2176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accen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9pPr>
          </a:lstStyle>
          <a:p>
            <a:pPr marL="0" indent="0" algn="just"/>
            <a:r>
              <a:rPr lang="en-GB" dirty="0"/>
              <a:t>This JavaScript library offered the necessary functionality to create an interactive game canvas, draw game elements, and process the webcam feed. The p5.js library played a pivotal role in capturing the user's gestures in real-time and feeding this data into the Teachable Machine model for real-time gesture classification.</a:t>
            </a:r>
          </a:p>
        </p:txBody>
      </p:sp>
      <p:pic>
        <p:nvPicPr>
          <p:cNvPr id="2056" name="Picture 8">
            <a:extLst>
              <a:ext uri="{FF2B5EF4-FFF2-40B4-BE49-F238E27FC236}">
                <a16:creationId xmlns:a16="http://schemas.microsoft.com/office/drawing/2014/main" id="{21480B35-3307-250F-C0F0-E4F92537CA0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6870" y="1730772"/>
            <a:ext cx="805360" cy="35674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96;p39">
            <a:extLst>
              <a:ext uri="{FF2B5EF4-FFF2-40B4-BE49-F238E27FC236}">
                <a16:creationId xmlns:a16="http://schemas.microsoft.com/office/drawing/2014/main" id="{78FE057B-27CA-12BA-24EB-09455645281E}"/>
              </a:ext>
            </a:extLst>
          </p:cNvPr>
          <p:cNvSpPr txBox="1">
            <a:spLocks/>
          </p:cNvSpPr>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3500"/>
            </a:pPr>
            <a:r>
              <a:rPr lang="en-GB" sz="4400" dirty="0">
                <a:solidFill>
                  <a:schemeClr val="accent1"/>
                </a:solidFill>
                <a:latin typeface="Bebas Neue"/>
                <a:sym typeface="Bebas Neue"/>
              </a:rPr>
              <a:t>TOOLS USED</a:t>
            </a:r>
          </a:p>
        </p:txBody>
      </p:sp>
      <p:sp>
        <p:nvSpPr>
          <p:cNvPr id="14" name="TextBox 13">
            <a:extLst>
              <a:ext uri="{FF2B5EF4-FFF2-40B4-BE49-F238E27FC236}">
                <a16:creationId xmlns:a16="http://schemas.microsoft.com/office/drawing/2014/main" id="{46696044-23EB-C811-C948-CF7BDDEC0A9B}"/>
              </a:ext>
            </a:extLst>
          </p:cNvPr>
          <p:cNvSpPr txBox="1"/>
          <p:nvPr/>
        </p:nvSpPr>
        <p:spPr>
          <a:xfrm>
            <a:off x="934280" y="1493644"/>
            <a:ext cx="3110791" cy="830997"/>
          </a:xfrm>
          <a:prstGeom prst="rect">
            <a:avLst/>
          </a:prstGeom>
          <a:noFill/>
        </p:spPr>
        <p:txBody>
          <a:bodyPr wrap="square" rtlCol="0">
            <a:spAutoFit/>
          </a:bodyPr>
          <a:lstStyle/>
          <a:p>
            <a:pPr algn="ctr"/>
            <a:r>
              <a:rPr lang="en-GB" sz="2400" b="1" dirty="0">
                <a:solidFill>
                  <a:srgbClr val="7379B0"/>
                </a:solidFill>
                <a:latin typeface="Bahnschrift SemiBold" panose="020B0502040204020203" pitchFamily="34" charset="0"/>
              </a:rPr>
              <a:t>TEACHEABLE MACHINE</a:t>
            </a:r>
            <a:endParaRPr lang="en-MT" sz="2400" b="1" dirty="0">
              <a:solidFill>
                <a:srgbClr val="7379B0"/>
              </a:solidFill>
              <a:latin typeface="Bahnschrift SemiBol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3"/>
          <p:cNvSpPr/>
          <p:nvPr/>
        </p:nvSpPr>
        <p:spPr>
          <a:xfrm>
            <a:off x="1532631" y="390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2080775" y="535000"/>
            <a:ext cx="6272802" cy="460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2415175"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p>
        </p:txBody>
      </p:sp>
      <p:sp>
        <p:nvSpPr>
          <p:cNvPr id="836" name="Google Shape;836;p53"/>
          <p:cNvSpPr txBox="1">
            <a:spLocks noGrp="1"/>
          </p:cNvSpPr>
          <p:nvPr>
            <p:ph type="title" idx="2"/>
          </p:nvPr>
        </p:nvSpPr>
        <p:spPr>
          <a:xfrm>
            <a:off x="2736775"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37" name="Google Shape;837;p53"/>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t>Walking through the creation of the AI-enhanced game.</a:t>
            </a:r>
          </a:p>
        </p:txBody>
      </p:sp>
      <p:cxnSp>
        <p:nvCxnSpPr>
          <p:cNvPr id="838" name="Google Shape;838;p53"/>
          <p:cNvCxnSpPr/>
          <p:nvPr/>
        </p:nvCxnSpPr>
        <p:spPr>
          <a:xfrm rot="10800000" flipH="1">
            <a:off x="2828575" y="4400742"/>
            <a:ext cx="5494200" cy="16500"/>
          </a:xfrm>
          <a:prstGeom prst="straightConnector1">
            <a:avLst/>
          </a:prstGeom>
          <a:noFill/>
          <a:ln w="19050" cap="flat" cmpd="sng">
            <a:solidFill>
              <a:schemeClr val="dk1"/>
            </a:solidFill>
            <a:prstDash val="solid"/>
            <a:round/>
            <a:headEnd type="none" w="med" len="med"/>
            <a:tailEnd type="none" w="med" len="med"/>
          </a:ln>
        </p:spPr>
      </p:cxnSp>
      <p:grpSp>
        <p:nvGrpSpPr>
          <p:cNvPr id="839" name="Google Shape;839;p53"/>
          <p:cNvGrpSpPr/>
          <p:nvPr/>
        </p:nvGrpSpPr>
        <p:grpSpPr>
          <a:xfrm rot="-5400000">
            <a:off x="7593664" y="1799657"/>
            <a:ext cx="772605" cy="196301"/>
            <a:chOff x="2641350" y="846250"/>
            <a:chExt cx="413600" cy="105075"/>
          </a:xfrm>
        </p:grpSpPr>
        <p:sp>
          <p:nvSpPr>
            <p:cNvPr id="840" name="Google Shape;840;p5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3"/>
          <p:cNvGrpSpPr/>
          <p:nvPr/>
        </p:nvGrpSpPr>
        <p:grpSpPr>
          <a:xfrm rot="5400000">
            <a:off x="-847462" y="1804154"/>
            <a:ext cx="3397850" cy="187275"/>
            <a:chOff x="-3237675" y="-1132050"/>
            <a:chExt cx="3397850" cy="187275"/>
          </a:xfrm>
        </p:grpSpPr>
        <p:sp>
          <p:nvSpPr>
            <p:cNvPr id="845" name="Google Shape;845;p5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4" name="Google Shape;854;p53"/>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715100" y="271220"/>
            <a:ext cx="4107600" cy="460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912361" y="409792"/>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Training the model</a:t>
            </a:r>
            <a:endParaRPr sz="3600"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930950" y="943655"/>
            <a:ext cx="3675900" cy="131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The transformation of the classic Pac-Man game into an AI-enhanced, gesture-controlled gaming experience unfolded through a series of carefully planned stages during the implementation phase of this project. The process started with the generation of a machine learning model utilizing Google's Teachable Machine. Various hand gestures representing directions (up, down, left, right &amp; nothing) were captured in multiple positions and under different lighting conditions to train the model. Once trained, the model's performance was put to the test, testing its accuracy and real-time responsiveness to gestures</a:t>
            </a:r>
            <a:endParaRPr dirty="0"/>
          </a:p>
        </p:txBody>
      </p:sp>
      <p:sp>
        <p:nvSpPr>
          <p:cNvPr id="2" name="Rectangle 1">
            <a:extLst>
              <a:ext uri="{FF2B5EF4-FFF2-40B4-BE49-F238E27FC236}">
                <a16:creationId xmlns:a16="http://schemas.microsoft.com/office/drawing/2014/main" id="{C14892D7-8BE8-E09D-0425-D85D29908CE4}"/>
              </a:ext>
            </a:extLst>
          </p:cNvPr>
          <p:cNvSpPr/>
          <p:nvPr/>
        </p:nvSpPr>
        <p:spPr>
          <a:xfrm>
            <a:off x="5238427" y="-278969"/>
            <a:ext cx="3401878" cy="5556142"/>
          </a:xfrm>
          <a:prstGeom prst="rect">
            <a:avLst/>
          </a:prstGeom>
          <a:solidFill>
            <a:srgbClr val="E7E7E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T"/>
          </a:p>
        </p:txBody>
      </p:sp>
      <p:pic>
        <p:nvPicPr>
          <p:cNvPr id="14" name="Picture 13" descr="A black and white logo&#10;&#10;Description automatically generated with low confidence">
            <a:extLst>
              <a:ext uri="{FF2B5EF4-FFF2-40B4-BE49-F238E27FC236}">
                <a16:creationId xmlns:a16="http://schemas.microsoft.com/office/drawing/2014/main" id="{D4DA9E49-87DF-306F-2CE2-9039AA3D85CC}"/>
              </a:ext>
            </a:extLst>
          </p:cNvPr>
          <p:cNvPicPr>
            <a:picLocks noChangeAspect="1"/>
          </p:cNvPicPr>
          <p:nvPr/>
        </p:nvPicPr>
        <p:blipFill>
          <a:blip r:embed="rId3"/>
          <a:stretch>
            <a:fillRect/>
          </a:stretch>
        </p:blipFill>
        <p:spPr>
          <a:xfrm>
            <a:off x="5494149" y="409792"/>
            <a:ext cx="1600208" cy="1229014"/>
          </a:xfrm>
          <a:prstGeom prst="rect">
            <a:avLst/>
          </a:prstGeom>
        </p:spPr>
      </p:pic>
      <p:pic>
        <p:nvPicPr>
          <p:cNvPr id="16" name="Picture 15" descr="A black and white cartoon&#10;&#10;Description automatically generated with low confidence">
            <a:extLst>
              <a:ext uri="{FF2B5EF4-FFF2-40B4-BE49-F238E27FC236}">
                <a16:creationId xmlns:a16="http://schemas.microsoft.com/office/drawing/2014/main" id="{7D181B9D-1274-5626-1DAD-C12A5DD0EA04}"/>
              </a:ext>
            </a:extLst>
          </p:cNvPr>
          <p:cNvPicPr>
            <a:picLocks noChangeAspect="1"/>
          </p:cNvPicPr>
          <p:nvPr/>
        </p:nvPicPr>
        <p:blipFill>
          <a:blip r:embed="rId4"/>
          <a:stretch>
            <a:fillRect/>
          </a:stretch>
        </p:blipFill>
        <p:spPr>
          <a:xfrm>
            <a:off x="6653470" y="438283"/>
            <a:ext cx="1801203" cy="1230698"/>
          </a:xfrm>
          <a:prstGeom prst="rect">
            <a:avLst/>
          </a:prstGeom>
        </p:spPr>
      </p:pic>
      <p:pic>
        <p:nvPicPr>
          <p:cNvPr id="18" name="Picture 17" descr="A black and white drawing of a person with a white head&#10;&#10;Description automatically generated with low confidence">
            <a:extLst>
              <a:ext uri="{FF2B5EF4-FFF2-40B4-BE49-F238E27FC236}">
                <a16:creationId xmlns:a16="http://schemas.microsoft.com/office/drawing/2014/main" id="{4BD93DE7-F6D6-912F-4BC0-C35482708E57}"/>
              </a:ext>
            </a:extLst>
          </p:cNvPr>
          <p:cNvPicPr>
            <a:picLocks noChangeAspect="1"/>
          </p:cNvPicPr>
          <p:nvPr/>
        </p:nvPicPr>
        <p:blipFill>
          <a:blip r:embed="rId5"/>
          <a:stretch>
            <a:fillRect/>
          </a:stretch>
        </p:blipFill>
        <p:spPr>
          <a:xfrm>
            <a:off x="5327292" y="1824159"/>
            <a:ext cx="1933921" cy="1481513"/>
          </a:xfrm>
          <a:prstGeom prst="rect">
            <a:avLst/>
          </a:prstGeom>
        </p:spPr>
      </p:pic>
      <p:pic>
        <p:nvPicPr>
          <p:cNvPr id="20" name="Picture 19" descr="A picture containing black, circle, light, shadow&#10;&#10;Description automatically generated">
            <a:extLst>
              <a:ext uri="{FF2B5EF4-FFF2-40B4-BE49-F238E27FC236}">
                <a16:creationId xmlns:a16="http://schemas.microsoft.com/office/drawing/2014/main" id="{3CA9590A-B855-5DE1-0D31-A6B0336D9F04}"/>
              </a:ext>
            </a:extLst>
          </p:cNvPr>
          <p:cNvPicPr>
            <a:picLocks noChangeAspect="1"/>
          </p:cNvPicPr>
          <p:nvPr/>
        </p:nvPicPr>
        <p:blipFill>
          <a:blip r:embed="rId6"/>
          <a:stretch>
            <a:fillRect/>
          </a:stretch>
        </p:blipFill>
        <p:spPr>
          <a:xfrm>
            <a:off x="6653470" y="1882099"/>
            <a:ext cx="1908148" cy="1385649"/>
          </a:xfrm>
          <a:prstGeom prst="rect">
            <a:avLst/>
          </a:prstGeom>
        </p:spPr>
      </p:pic>
      <p:pic>
        <p:nvPicPr>
          <p:cNvPr id="22" name="Picture 21" descr="A white circle on a black background&#10;&#10;Description automatically generated with low confidence">
            <a:extLst>
              <a:ext uri="{FF2B5EF4-FFF2-40B4-BE49-F238E27FC236}">
                <a16:creationId xmlns:a16="http://schemas.microsoft.com/office/drawing/2014/main" id="{F0E804AB-D009-FDE7-97F4-6AA6AC36DFFC}"/>
              </a:ext>
            </a:extLst>
          </p:cNvPr>
          <p:cNvPicPr>
            <a:picLocks noChangeAspect="1"/>
          </p:cNvPicPr>
          <p:nvPr/>
        </p:nvPicPr>
        <p:blipFill>
          <a:blip r:embed="rId7"/>
          <a:stretch>
            <a:fillRect/>
          </a:stretch>
        </p:blipFill>
        <p:spPr>
          <a:xfrm>
            <a:off x="5827040" y="3313421"/>
            <a:ext cx="2286646" cy="1506149"/>
          </a:xfrm>
          <a:prstGeom prst="rect">
            <a:avLst/>
          </a:prstGeom>
        </p:spPr>
      </p:pic>
      <p:sp>
        <p:nvSpPr>
          <p:cNvPr id="23" name="Google Shape;483;p43">
            <a:extLst>
              <a:ext uri="{FF2B5EF4-FFF2-40B4-BE49-F238E27FC236}">
                <a16:creationId xmlns:a16="http://schemas.microsoft.com/office/drawing/2014/main" id="{91973B81-797A-7200-F25F-9B6E47357142}"/>
              </a:ext>
            </a:extLst>
          </p:cNvPr>
          <p:cNvSpPr txBox="1">
            <a:spLocks/>
          </p:cNvSpPr>
          <p:nvPr/>
        </p:nvSpPr>
        <p:spPr>
          <a:xfrm>
            <a:off x="5933275" y="135304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up</a:t>
            </a:r>
            <a:endParaRPr lang="en-GB" sz="3600" b="1" dirty="0">
              <a:solidFill>
                <a:srgbClr val="5C64B8"/>
              </a:solidFill>
            </a:endParaRPr>
          </a:p>
        </p:txBody>
      </p:sp>
      <p:sp>
        <p:nvSpPr>
          <p:cNvPr id="24" name="Google Shape;483;p43">
            <a:extLst>
              <a:ext uri="{FF2B5EF4-FFF2-40B4-BE49-F238E27FC236}">
                <a16:creationId xmlns:a16="http://schemas.microsoft.com/office/drawing/2014/main" id="{E97F1937-2485-DE93-BBAB-1203DD509B9C}"/>
              </a:ext>
            </a:extLst>
          </p:cNvPr>
          <p:cNvSpPr txBox="1">
            <a:spLocks/>
          </p:cNvSpPr>
          <p:nvPr/>
        </p:nvSpPr>
        <p:spPr>
          <a:xfrm>
            <a:off x="7286790" y="135085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down</a:t>
            </a:r>
            <a:endParaRPr lang="en-GB" sz="3600" b="1" dirty="0">
              <a:solidFill>
                <a:srgbClr val="5C64B8"/>
              </a:solidFill>
            </a:endParaRPr>
          </a:p>
        </p:txBody>
      </p:sp>
      <p:sp>
        <p:nvSpPr>
          <p:cNvPr id="25" name="Google Shape;483;p43">
            <a:extLst>
              <a:ext uri="{FF2B5EF4-FFF2-40B4-BE49-F238E27FC236}">
                <a16:creationId xmlns:a16="http://schemas.microsoft.com/office/drawing/2014/main" id="{AABFFF86-B0C3-4136-540D-6F263F314F15}"/>
              </a:ext>
            </a:extLst>
          </p:cNvPr>
          <p:cNvSpPr txBox="1">
            <a:spLocks/>
          </p:cNvSpPr>
          <p:nvPr/>
        </p:nvSpPr>
        <p:spPr>
          <a:xfrm>
            <a:off x="5942621" y="2946173"/>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left</a:t>
            </a:r>
            <a:endParaRPr lang="en-GB" sz="3600" b="1" dirty="0">
              <a:solidFill>
                <a:srgbClr val="5C64B8"/>
              </a:solidFill>
            </a:endParaRPr>
          </a:p>
        </p:txBody>
      </p:sp>
      <p:sp>
        <p:nvSpPr>
          <p:cNvPr id="26" name="Google Shape;483;p43">
            <a:extLst>
              <a:ext uri="{FF2B5EF4-FFF2-40B4-BE49-F238E27FC236}">
                <a16:creationId xmlns:a16="http://schemas.microsoft.com/office/drawing/2014/main" id="{9F062962-2F55-7B30-7EBD-CF038D813DF0}"/>
              </a:ext>
            </a:extLst>
          </p:cNvPr>
          <p:cNvSpPr txBox="1">
            <a:spLocks/>
          </p:cNvSpPr>
          <p:nvPr/>
        </p:nvSpPr>
        <p:spPr>
          <a:xfrm>
            <a:off x="7296136" y="295916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right</a:t>
            </a:r>
            <a:endParaRPr lang="en-GB" sz="3600" b="1" dirty="0">
              <a:solidFill>
                <a:srgbClr val="5C64B8"/>
              </a:solidFill>
            </a:endParaRPr>
          </a:p>
        </p:txBody>
      </p:sp>
      <p:sp>
        <p:nvSpPr>
          <p:cNvPr id="27" name="Google Shape;483;p43">
            <a:extLst>
              <a:ext uri="{FF2B5EF4-FFF2-40B4-BE49-F238E27FC236}">
                <a16:creationId xmlns:a16="http://schemas.microsoft.com/office/drawing/2014/main" id="{162F1B91-4963-31A3-BD54-C0A9D057F97F}"/>
              </a:ext>
            </a:extLst>
          </p:cNvPr>
          <p:cNvSpPr txBox="1">
            <a:spLocks/>
          </p:cNvSpPr>
          <p:nvPr/>
        </p:nvSpPr>
        <p:spPr>
          <a:xfrm>
            <a:off x="6401103" y="4451465"/>
            <a:ext cx="1305425"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nothing</a:t>
            </a:r>
            <a:endParaRPr lang="en-GB" sz="3600" b="1" dirty="0">
              <a:solidFill>
                <a:srgbClr val="5C64B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720000" y="2741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Integrating the model</a:t>
            </a:r>
            <a:endParaRPr sz="4400" dirty="0"/>
          </a:p>
        </p:txBody>
      </p:sp>
      <p:sp>
        <p:nvSpPr>
          <p:cNvPr id="397" name="Google Shape;397;p39"/>
          <p:cNvSpPr txBox="1">
            <a:spLocks noGrp="1"/>
          </p:cNvSpPr>
          <p:nvPr>
            <p:ph type="subTitle" idx="1"/>
          </p:nvPr>
        </p:nvSpPr>
        <p:spPr>
          <a:xfrm>
            <a:off x="918600" y="1156990"/>
            <a:ext cx="7306800" cy="2694338"/>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Using the p5.js JavaScript library, an interactive canvas was created to host the game elements. This library provided a suite of tools necessary to create the game environment, animate game characters, and facilitate real-time interactivity.</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The next crucial step was to integrate the trained AI model. To achieve this, a real-time feed from the user's webcam was implemented on the game screen. The captured hand gestures were then continuously fed into the AI model, and in return, the model provided a classified output corresponding to each specific gesture. This classified output was used to control the movement of Pac-Man on the game canvas.</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To enhance user experience dynamic hand gesture images are displayed to the left, changing in sync with the player's movements. This real-time visual feedback gives players an understanding of the gesture being recognized by the AI, hence providing an intuitive and interactive gaming experience.</a:t>
            </a:r>
            <a:endParaRPr dirty="0">
              <a:solidFill>
                <a:schemeClr val="accent2"/>
              </a:solidFill>
            </a:endParaRPr>
          </a:p>
        </p:txBody>
      </p:sp>
      <p:grpSp>
        <p:nvGrpSpPr>
          <p:cNvPr id="398" name="Google Shape;398;p39"/>
          <p:cNvGrpSpPr/>
          <p:nvPr/>
        </p:nvGrpSpPr>
        <p:grpSpPr>
          <a:xfrm>
            <a:off x="8026698" y="4713214"/>
            <a:ext cx="781084" cy="198455"/>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639A12D7-4D80-02E6-FD3C-B4AF3C577E97}"/>
              </a:ext>
            </a:extLst>
          </p:cNvPr>
          <p:cNvGrpSpPr/>
          <p:nvPr/>
        </p:nvGrpSpPr>
        <p:grpSpPr>
          <a:xfrm>
            <a:off x="1668433" y="3853869"/>
            <a:ext cx="5732010" cy="1265250"/>
            <a:chOff x="1714927" y="3985602"/>
            <a:chExt cx="5732010" cy="1265250"/>
          </a:xfrm>
        </p:grpSpPr>
        <p:pic>
          <p:nvPicPr>
            <p:cNvPr id="3" name="Picture 2" descr="A hand cursor on a black background&#10;&#10;Description automatically generated with medium confidence">
              <a:extLst>
                <a:ext uri="{FF2B5EF4-FFF2-40B4-BE49-F238E27FC236}">
                  <a16:creationId xmlns:a16="http://schemas.microsoft.com/office/drawing/2014/main" id="{58307795-95C7-8D63-3D93-B2AC119C80DE}"/>
                </a:ext>
              </a:extLst>
            </p:cNvPr>
            <p:cNvPicPr>
              <a:picLocks noChangeAspect="1"/>
            </p:cNvPicPr>
            <p:nvPr/>
          </p:nvPicPr>
          <p:blipFill>
            <a:blip r:embed="rId5"/>
            <a:stretch>
              <a:fillRect/>
            </a:stretch>
          </p:blipFill>
          <p:spPr>
            <a:xfrm>
              <a:off x="1714927" y="3986510"/>
              <a:ext cx="812692" cy="812692"/>
            </a:xfrm>
            <a:prstGeom prst="rect">
              <a:avLst/>
            </a:prstGeom>
          </p:spPr>
        </p:pic>
        <p:pic>
          <p:nvPicPr>
            <p:cNvPr id="5" name="Picture 4" descr="A hand cursor on a black background&#10;&#10;Description automatically generated">
              <a:extLst>
                <a:ext uri="{FF2B5EF4-FFF2-40B4-BE49-F238E27FC236}">
                  <a16:creationId xmlns:a16="http://schemas.microsoft.com/office/drawing/2014/main" id="{6E65B039-E1A2-C500-A5D7-88BE2D10CB5A}"/>
                </a:ext>
              </a:extLst>
            </p:cNvPr>
            <p:cNvPicPr>
              <a:picLocks noChangeAspect="1"/>
            </p:cNvPicPr>
            <p:nvPr/>
          </p:nvPicPr>
          <p:blipFill>
            <a:blip r:embed="rId6"/>
            <a:stretch>
              <a:fillRect/>
            </a:stretch>
          </p:blipFill>
          <p:spPr>
            <a:xfrm>
              <a:off x="2964910" y="4063253"/>
              <a:ext cx="813600" cy="813600"/>
            </a:xfrm>
            <a:prstGeom prst="rect">
              <a:avLst/>
            </a:prstGeom>
          </p:spPr>
        </p:pic>
        <p:pic>
          <p:nvPicPr>
            <p:cNvPr id="7" name="Picture 6" descr="A hand cursor on a black background&#10;&#10;Description automatically generated with medium confidence">
              <a:extLst>
                <a:ext uri="{FF2B5EF4-FFF2-40B4-BE49-F238E27FC236}">
                  <a16:creationId xmlns:a16="http://schemas.microsoft.com/office/drawing/2014/main" id="{5320C302-4E6F-7227-E7B1-BAFB5E3B299E}"/>
                </a:ext>
              </a:extLst>
            </p:cNvPr>
            <p:cNvPicPr>
              <a:picLocks noChangeAspect="1"/>
            </p:cNvPicPr>
            <p:nvPr/>
          </p:nvPicPr>
          <p:blipFill>
            <a:blip r:embed="rId7"/>
            <a:stretch>
              <a:fillRect/>
            </a:stretch>
          </p:blipFill>
          <p:spPr>
            <a:xfrm>
              <a:off x="4178916" y="4063253"/>
              <a:ext cx="813600" cy="813600"/>
            </a:xfrm>
            <a:prstGeom prst="rect">
              <a:avLst/>
            </a:prstGeom>
          </p:spPr>
        </p:pic>
        <p:pic>
          <p:nvPicPr>
            <p:cNvPr id="9" name="Picture 8" descr="A hand pointing at something&#10;&#10;Description automatically generated with low confidence">
              <a:extLst>
                <a:ext uri="{FF2B5EF4-FFF2-40B4-BE49-F238E27FC236}">
                  <a16:creationId xmlns:a16="http://schemas.microsoft.com/office/drawing/2014/main" id="{93D92179-18DF-281E-B038-6147A0D7A17F}"/>
                </a:ext>
              </a:extLst>
            </p:cNvPr>
            <p:cNvPicPr>
              <a:picLocks noChangeAspect="1"/>
            </p:cNvPicPr>
            <p:nvPr/>
          </p:nvPicPr>
          <p:blipFill>
            <a:blip r:embed="rId8"/>
            <a:stretch>
              <a:fillRect/>
            </a:stretch>
          </p:blipFill>
          <p:spPr>
            <a:xfrm>
              <a:off x="5392923" y="3985602"/>
              <a:ext cx="813600" cy="813600"/>
            </a:xfrm>
            <a:prstGeom prst="rect">
              <a:avLst/>
            </a:prstGeom>
          </p:spPr>
        </p:pic>
        <p:pic>
          <p:nvPicPr>
            <p:cNvPr id="11" name="Picture 10" descr="A picture containing symbol, graphics, design&#10;&#10;Description automatically generated">
              <a:extLst>
                <a:ext uri="{FF2B5EF4-FFF2-40B4-BE49-F238E27FC236}">
                  <a16:creationId xmlns:a16="http://schemas.microsoft.com/office/drawing/2014/main" id="{27A663D9-573E-B08B-80DB-AC00570370EA}"/>
                </a:ext>
              </a:extLst>
            </p:cNvPr>
            <p:cNvPicPr>
              <a:picLocks noChangeAspect="1"/>
            </p:cNvPicPr>
            <p:nvPr/>
          </p:nvPicPr>
          <p:blipFill>
            <a:blip r:embed="rId9"/>
            <a:stretch>
              <a:fillRect/>
            </a:stretch>
          </p:blipFill>
          <p:spPr>
            <a:xfrm>
              <a:off x="6790355" y="4063253"/>
              <a:ext cx="416356" cy="531165"/>
            </a:xfrm>
            <a:prstGeom prst="rect">
              <a:avLst/>
            </a:prstGeom>
          </p:spPr>
        </p:pic>
        <p:sp>
          <p:nvSpPr>
            <p:cNvPr id="12" name="Google Shape;483;p43">
              <a:extLst>
                <a:ext uri="{FF2B5EF4-FFF2-40B4-BE49-F238E27FC236}">
                  <a16:creationId xmlns:a16="http://schemas.microsoft.com/office/drawing/2014/main" id="{3CE82F44-F70B-9BAC-8313-AB37A7DFD636}"/>
                </a:ext>
              </a:extLst>
            </p:cNvPr>
            <p:cNvSpPr txBox="1">
              <a:spLocks/>
            </p:cNvSpPr>
            <p:nvPr/>
          </p:nvSpPr>
          <p:spPr>
            <a:xfrm>
              <a:off x="1805665"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up</a:t>
              </a:r>
              <a:endParaRPr lang="en-GB" sz="3600" b="1" dirty="0">
                <a:solidFill>
                  <a:srgbClr val="5C64B8"/>
                </a:solidFill>
              </a:endParaRPr>
            </a:p>
          </p:txBody>
        </p:sp>
        <p:sp>
          <p:nvSpPr>
            <p:cNvPr id="13" name="Google Shape;483;p43">
              <a:extLst>
                <a:ext uri="{FF2B5EF4-FFF2-40B4-BE49-F238E27FC236}">
                  <a16:creationId xmlns:a16="http://schemas.microsoft.com/office/drawing/2014/main" id="{C773A9D4-62AF-0CAD-E3BA-6CD9CD0DAB56}"/>
                </a:ext>
              </a:extLst>
            </p:cNvPr>
            <p:cNvSpPr txBox="1">
              <a:spLocks/>
            </p:cNvSpPr>
            <p:nvPr/>
          </p:nvSpPr>
          <p:spPr>
            <a:xfrm>
              <a:off x="3017497"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down</a:t>
              </a:r>
              <a:endParaRPr lang="en-GB" sz="3600" b="1" dirty="0">
                <a:solidFill>
                  <a:srgbClr val="5C64B8"/>
                </a:solidFill>
              </a:endParaRPr>
            </a:p>
          </p:txBody>
        </p:sp>
        <p:sp>
          <p:nvSpPr>
            <p:cNvPr id="14" name="Google Shape;483;p43">
              <a:extLst>
                <a:ext uri="{FF2B5EF4-FFF2-40B4-BE49-F238E27FC236}">
                  <a16:creationId xmlns:a16="http://schemas.microsoft.com/office/drawing/2014/main" id="{73978EA1-F873-94D5-3482-9E7A756CE32F}"/>
                </a:ext>
              </a:extLst>
            </p:cNvPr>
            <p:cNvSpPr txBox="1">
              <a:spLocks/>
            </p:cNvSpPr>
            <p:nvPr/>
          </p:nvSpPr>
          <p:spPr>
            <a:xfrm>
              <a:off x="4253407"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left</a:t>
              </a:r>
              <a:endParaRPr lang="en-GB" sz="3600" b="1" dirty="0">
                <a:solidFill>
                  <a:srgbClr val="5C64B8"/>
                </a:solidFill>
              </a:endParaRPr>
            </a:p>
          </p:txBody>
        </p:sp>
        <p:sp>
          <p:nvSpPr>
            <p:cNvPr id="15" name="Google Shape;483;p43">
              <a:extLst>
                <a:ext uri="{FF2B5EF4-FFF2-40B4-BE49-F238E27FC236}">
                  <a16:creationId xmlns:a16="http://schemas.microsoft.com/office/drawing/2014/main" id="{ABA00FFD-EEF6-CA74-9237-02CFCA091394}"/>
                </a:ext>
              </a:extLst>
            </p:cNvPr>
            <p:cNvSpPr txBox="1">
              <a:spLocks/>
            </p:cNvSpPr>
            <p:nvPr/>
          </p:nvSpPr>
          <p:spPr>
            <a:xfrm>
              <a:off x="5410393"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right</a:t>
              </a:r>
              <a:endParaRPr lang="en-GB" sz="3600" b="1" dirty="0">
                <a:solidFill>
                  <a:srgbClr val="5C64B8"/>
                </a:solidFill>
              </a:endParaRPr>
            </a:p>
          </p:txBody>
        </p:sp>
        <p:sp>
          <p:nvSpPr>
            <p:cNvPr id="16" name="Google Shape;483;p43">
              <a:extLst>
                <a:ext uri="{FF2B5EF4-FFF2-40B4-BE49-F238E27FC236}">
                  <a16:creationId xmlns:a16="http://schemas.microsoft.com/office/drawing/2014/main" id="{7EDB949D-4033-639C-B60D-F8EDB6A0E6FB}"/>
                </a:ext>
              </a:extLst>
            </p:cNvPr>
            <p:cNvSpPr txBox="1">
              <a:spLocks/>
            </p:cNvSpPr>
            <p:nvPr/>
          </p:nvSpPr>
          <p:spPr>
            <a:xfrm>
              <a:off x="6528205" y="4560917"/>
              <a:ext cx="918732"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nothing</a:t>
              </a:r>
              <a:endParaRPr lang="en-GB" sz="3600" b="1" dirty="0">
                <a:solidFill>
                  <a:srgbClr val="5C64B8"/>
                </a:solidFill>
              </a:endParaRPr>
            </a:p>
          </p:txBody>
        </p:sp>
      </p:grpSp>
    </p:spTree>
    <p:extLst>
      <p:ext uri="{BB962C8B-B14F-4D97-AF65-F5344CB8AC3E}">
        <p14:creationId xmlns:p14="http://schemas.microsoft.com/office/powerpoint/2010/main" val="2200869881"/>
      </p:ext>
    </p:extLst>
  </p:cSld>
  <p:clrMapOvr>
    <a:masterClrMapping/>
  </p:clrMapOvr>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975</Words>
  <Application>Microsoft Office PowerPoint</Application>
  <PresentationFormat>On-screen Show (16:9)</PresentationFormat>
  <Paragraphs>94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Raleway Medium</vt:lpstr>
      <vt:lpstr>Raleway</vt:lpstr>
      <vt:lpstr>Arial</vt:lpstr>
      <vt:lpstr>Bebas Neue</vt:lpstr>
      <vt:lpstr>Nunito</vt:lpstr>
      <vt:lpstr>Bahnschrift SemiBold</vt:lpstr>
      <vt:lpstr>Artificial Intelligence (AI) Startup Business Plan by Slidesgo</vt:lpstr>
      <vt:lpstr>Playing games via gestures</vt:lpstr>
      <vt:lpstr>Introduction</vt:lpstr>
      <vt:lpstr>Introduction</vt:lpstr>
      <vt:lpstr>Introduction</vt:lpstr>
      <vt:lpstr>Tools used</vt:lpstr>
      <vt:lpstr>PowerPoint Presentation</vt:lpstr>
      <vt:lpstr>Implementation</vt:lpstr>
      <vt:lpstr>Training the model</vt:lpstr>
      <vt:lpstr>Integrating the model</vt:lpstr>
      <vt:lpstr>Buliding the WEB APPLICATION</vt:lpstr>
      <vt:lpstr>Challenges Faced</vt:lpstr>
      <vt:lpstr>Challenges Faced</vt:lpstr>
      <vt:lpstr>Results and Evaluation</vt:lpstr>
      <vt:lpstr>Menu page</vt:lpstr>
      <vt:lpstr>instructions page</vt:lpstr>
      <vt:lpstr>Game page</vt:lpstr>
      <vt:lpstr>Video gameplay</vt:lpstr>
      <vt:lpstr>conclusion</vt:lpstr>
      <vt:lpstr>What was learnt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games via gestures</dc:title>
  <cp:lastModifiedBy>Mark Dingli</cp:lastModifiedBy>
  <cp:revision>127</cp:revision>
  <dcterms:modified xsi:type="dcterms:W3CDTF">2023-06-09T16:04:08Z</dcterms:modified>
</cp:coreProperties>
</file>